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 id="2147483689" r:id="rId3"/>
  </p:sldMasterIdLst>
  <p:notesMasterIdLst>
    <p:notesMasterId r:id="rId34"/>
  </p:notesMasterIdLst>
  <p:handoutMasterIdLst>
    <p:handoutMasterId r:id="rId35"/>
  </p:handoutMasterIdLst>
  <p:sldIdLst>
    <p:sldId id="471" r:id="rId4"/>
    <p:sldId id="489" r:id="rId5"/>
    <p:sldId id="523" r:id="rId6"/>
    <p:sldId id="507" r:id="rId7"/>
    <p:sldId id="266" r:id="rId8"/>
    <p:sldId id="508" r:id="rId9"/>
    <p:sldId id="257" r:id="rId10"/>
    <p:sldId id="521" r:id="rId11"/>
    <p:sldId id="490" r:id="rId12"/>
    <p:sldId id="497" r:id="rId13"/>
    <p:sldId id="506" r:id="rId14"/>
    <p:sldId id="500" r:id="rId15"/>
    <p:sldId id="511" r:id="rId16"/>
    <p:sldId id="512" r:id="rId17"/>
    <p:sldId id="503" r:id="rId18"/>
    <p:sldId id="505" r:id="rId19"/>
    <p:sldId id="504" r:id="rId20"/>
    <p:sldId id="522" r:id="rId21"/>
    <p:sldId id="510" r:id="rId22"/>
    <p:sldId id="509" r:id="rId23"/>
    <p:sldId id="495" r:id="rId24"/>
    <p:sldId id="492" r:id="rId25"/>
    <p:sldId id="493" r:id="rId26"/>
    <p:sldId id="524" r:id="rId27"/>
    <p:sldId id="515" r:id="rId28"/>
    <p:sldId id="260" r:id="rId29"/>
    <p:sldId id="519" r:id="rId30"/>
    <p:sldId id="474" r:id="rId31"/>
    <p:sldId id="520" r:id="rId32"/>
    <p:sldId id="487" r:id="rId33"/>
  </p:sldIdLst>
  <p:sldSz cx="12192000" cy="6858000"/>
  <p:notesSz cx="6858000"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63BFFB-FDFD-4873-AD28-469A9E42AE4C}">
          <p14:sldIdLst>
            <p14:sldId id="471"/>
          </p14:sldIdLst>
        </p14:section>
        <p14:section name="Untitled Section" id="{E0D2DAA4-BBFE-462D-B73F-7D363DC1A22E}">
          <p14:sldIdLst>
            <p14:sldId id="489"/>
            <p14:sldId id="523"/>
            <p14:sldId id="507"/>
            <p14:sldId id="266"/>
            <p14:sldId id="508"/>
            <p14:sldId id="257"/>
            <p14:sldId id="521"/>
            <p14:sldId id="490"/>
            <p14:sldId id="497"/>
            <p14:sldId id="506"/>
            <p14:sldId id="500"/>
            <p14:sldId id="511"/>
            <p14:sldId id="512"/>
            <p14:sldId id="503"/>
            <p14:sldId id="505"/>
            <p14:sldId id="504"/>
            <p14:sldId id="522"/>
            <p14:sldId id="510"/>
            <p14:sldId id="509"/>
            <p14:sldId id="495"/>
            <p14:sldId id="492"/>
            <p14:sldId id="493"/>
            <p14:sldId id="524"/>
            <p14:sldId id="515"/>
            <p14:sldId id="260"/>
            <p14:sldId id="519"/>
            <p14:sldId id="474"/>
            <p14:sldId id="520"/>
            <p14:sldId id="487"/>
          </p14:sldIdLst>
        </p14:section>
        <p14:section name="FINAL SLIDES FOR ALL PRESENTATIONS" id="{2BD5F5E8-639D-4501-8F7D-6126596F11B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88D"/>
    <a:srgbClr val="3FCDFF"/>
    <a:srgbClr val="0DC0FF"/>
    <a:srgbClr val="D91B5C"/>
    <a:srgbClr val="FF7600"/>
    <a:srgbClr val="DFDFDF"/>
    <a:srgbClr val="F3F3F3"/>
    <a:srgbClr val="F6F6F6"/>
    <a:srgbClr val="FFC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3" d="100"/>
          <a:sy n="63" d="100"/>
        </p:scale>
        <p:origin x="912" y="78"/>
      </p:cViewPr>
      <p:guideLst>
        <p:guide orient="horz" pos="2160"/>
        <p:guide pos="3840"/>
      </p:guideLst>
    </p:cSldViewPr>
  </p:slideViewPr>
  <p:notesTextViewPr>
    <p:cViewPr>
      <p:scale>
        <a:sx n="1" d="1"/>
        <a:sy n="1" d="1"/>
      </p:scale>
      <p:origin x="0" y="0"/>
    </p:cViewPr>
  </p:notesTextViewPr>
  <p:sorterViewPr>
    <p:cViewPr>
      <p:scale>
        <a:sx n="66" d="100"/>
        <a:sy n="66" d="100"/>
      </p:scale>
      <p:origin x="0" y="-3792"/>
    </p:cViewPr>
  </p:sorterViewPr>
  <p:notesViewPr>
    <p:cSldViewPr snapToGrid="0">
      <p:cViewPr varScale="1">
        <p:scale>
          <a:sx n="51" d="100"/>
          <a:sy n="51" d="100"/>
        </p:scale>
        <p:origin x="2970" y="96"/>
      </p:cViewPr>
      <p:guideLst>
        <p:guide orient="horz" pos="31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39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3398"/>
          </a:xfrm>
          <a:prstGeom prst="rect">
            <a:avLst/>
          </a:prstGeom>
        </p:spPr>
        <p:txBody>
          <a:bodyPr vert="horz" lIns="91440" tIns="45720" rIns="91440" bIns="45720" rtlCol="0"/>
          <a:lstStyle>
            <a:lvl1pPr algn="r">
              <a:defRPr sz="1200"/>
            </a:lvl1pPr>
          </a:lstStyle>
          <a:p>
            <a:fld id="{3C1458A5-7D0F-410D-AE90-D15CC2CD87B8}" type="datetimeFigureOut">
              <a:rPr lang="en-AU" smtClean="0"/>
              <a:t>17/05/2023</a:t>
            </a:fld>
            <a:endParaRPr lang="en-AU"/>
          </a:p>
        </p:txBody>
      </p:sp>
      <p:sp>
        <p:nvSpPr>
          <p:cNvPr id="4" name="Footer Placeholder 3"/>
          <p:cNvSpPr>
            <a:spLocks noGrp="1"/>
          </p:cNvSpPr>
          <p:nvPr>
            <p:ph type="ftr" sz="quarter" idx="2"/>
          </p:nvPr>
        </p:nvSpPr>
        <p:spPr>
          <a:xfrm>
            <a:off x="0" y="9380865"/>
            <a:ext cx="2971800" cy="49339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380865"/>
            <a:ext cx="2971800" cy="493397"/>
          </a:xfrm>
          <a:prstGeom prst="rect">
            <a:avLst/>
          </a:prstGeom>
        </p:spPr>
        <p:txBody>
          <a:bodyPr vert="horz" lIns="91440" tIns="45720" rIns="91440" bIns="45720" rtlCol="0" anchor="b"/>
          <a:lstStyle>
            <a:lvl1pPr algn="r">
              <a:defRPr sz="1200"/>
            </a:lvl1pPr>
          </a:lstStyle>
          <a:p>
            <a:fld id="{6864A525-E0CE-4346-8D59-96228473C060}" type="slidenum">
              <a:rPr lang="en-AU" smtClean="0"/>
              <a:t>‹#›</a:t>
            </a:fld>
            <a:endParaRPr lang="en-AU"/>
          </a:p>
        </p:txBody>
      </p:sp>
    </p:spTree>
    <p:extLst>
      <p:ext uri="{BB962C8B-B14F-4D97-AF65-F5344CB8AC3E}">
        <p14:creationId xmlns:p14="http://schemas.microsoft.com/office/powerpoint/2010/main" val="184751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9550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2"/>
            <a:ext cx="2971800" cy="495506"/>
          </a:xfrm>
          <a:prstGeom prst="rect">
            <a:avLst/>
          </a:prstGeom>
        </p:spPr>
        <p:txBody>
          <a:bodyPr vert="horz" lIns="91440" tIns="45720" rIns="91440" bIns="45720" rtlCol="0"/>
          <a:lstStyle>
            <a:lvl1pPr algn="r">
              <a:defRPr sz="1200"/>
            </a:lvl1pPr>
          </a:lstStyle>
          <a:p>
            <a:fld id="{E54C35EC-BACA-42A9-9D99-1E9ABA0B108B}" type="datetimeFigureOut">
              <a:rPr lang="en-AU" smtClean="0"/>
              <a:t>17/05/2023</a:t>
            </a:fld>
            <a:endParaRPr lang="en-AU"/>
          </a:p>
        </p:txBody>
      </p:sp>
      <p:sp>
        <p:nvSpPr>
          <p:cNvPr id="4" name="Slide Image Placeholder 3"/>
          <p:cNvSpPr>
            <a:spLocks noGrp="1" noRot="1" noChangeAspect="1"/>
          </p:cNvSpPr>
          <p:nvPr>
            <p:ph type="sldImg" idx="2"/>
          </p:nvPr>
        </p:nvSpPr>
        <p:spPr>
          <a:xfrm>
            <a:off x="465138" y="1235075"/>
            <a:ext cx="5927725" cy="3333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2747"/>
            <a:ext cx="5486400" cy="38886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80333"/>
            <a:ext cx="2971800" cy="49550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380333"/>
            <a:ext cx="2971800" cy="495505"/>
          </a:xfrm>
          <a:prstGeom prst="rect">
            <a:avLst/>
          </a:prstGeom>
        </p:spPr>
        <p:txBody>
          <a:bodyPr vert="horz" lIns="91440" tIns="45720" rIns="91440" bIns="45720" rtlCol="0" anchor="b"/>
          <a:lstStyle>
            <a:lvl1pPr algn="r">
              <a:defRPr sz="1200"/>
            </a:lvl1pPr>
          </a:lstStyle>
          <a:p>
            <a:fld id="{1BE43B56-D4EA-4498-906B-AFC00F76CC48}" type="slidenum">
              <a:rPr lang="en-AU" smtClean="0"/>
              <a:t>‹#›</a:t>
            </a:fld>
            <a:endParaRPr lang="en-AU"/>
          </a:p>
        </p:txBody>
      </p:sp>
    </p:spTree>
    <p:extLst>
      <p:ext uri="{BB962C8B-B14F-4D97-AF65-F5344CB8AC3E}">
        <p14:creationId xmlns:p14="http://schemas.microsoft.com/office/powerpoint/2010/main" val="251667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298" y="4752747"/>
            <a:ext cx="5486400" cy="4911833"/>
          </a:xfrm>
        </p:spPr>
        <p:txBody>
          <a:bodyPr/>
          <a:lstStyle/>
          <a:p>
            <a:pPr marL="342900" indent="-342900">
              <a:spcAft>
                <a:spcPts val="600"/>
              </a:spcAft>
              <a:buFont typeface="Arial" panose="020B0604020202020204" pitchFamily="34" charset="0"/>
              <a:buChar char="•"/>
            </a:pPr>
            <a:r>
              <a:rPr lang="en-AU" sz="2000" dirty="0"/>
              <a:t>Welcome / Introductions:</a:t>
            </a:r>
          </a:p>
          <a:p>
            <a:pPr marL="800100" lvl="1" indent="-342900">
              <a:spcAft>
                <a:spcPts val="600"/>
              </a:spcAft>
              <a:buFont typeface="Arial" panose="020B0604020202020204" pitchFamily="34" charset="0"/>
              <a:buChar char="•"/>
            </a:pPr>
            <a:r>
              <a:rPr lang="en-AU" sz="2000" dirty="0"/>
              <a:t>DGE Ian Ballantine; DGN Colin Byron; DG Ken Miller</a:t>
            </a:r>
          </a:p>
          <a:p>
            <a:pPr marL="800100" lvl="1" indent="-342900">
              <a:spcAft>
                <a:spcPts val="600"/>
              </a:spcAft>
              <a:buFont typeface="Arial" panose="020B0604020202020204" pitchFamily="34" charset="0"/>
              <a:buChar char="•"/>
            </a:pPr>
            <a:r>
              <a:rPr lang="en-AU" sz="2000" dirty="0"/>
              <a:t>District Foundation Chair, David Alexander </a:t>
            </a:r>
          </a:p>
          <a:p>
            <a:pPr marL="800100" lvl="1" indent="-342900">
              <a:spcAft>
                <a:spcPts val="600"/>
              </a:spcAft>
              <a:buFont typeface="Arial" panose="020B0604020202020204" pitchFamily="34" charset="0"/>
              <a:buChar char="•"/>
            </a:pPr>
            <a:r>
              <a:rPr lang="en-AU" sz="2000" dirty="0"/>
              <a:t>District International Service Chair, Tony Stokes.</a:t>
            </a:r>
          </a:p>
          <a:p>
            <a:pPr marL="800100" lvl="1" indent="-342900">
              <a:spcAft>
                <a:spcPts val="1200"/>
              </a:spcAft>
              <a:buFont typeface="Arial" panose="020B0604020202020204" pitchFamily="34" charset="0"/>
              <a:buChar char="•"/>
            </a:pPr>
            <a:r>
              <a:rPr lang="en-AU" sz="2000" dirty="0"/>
              <a:t>Kylie Knight-Brown hosting</a:t>
            </a:r>
          </a:p>
          <a:p>
            <a:pPr marL="342900" indent="-342900">
              <a:spcAft>
                <a:spcPts val="600"/>
              </a:spcAft>
              <a:buFont typeface="Arial" panose="020B0604020202020204" pitchFamily="34" charset="0"/>
              <a:buChar char="•"/>
            </a:pPr>
            <a:r>
              <a:rPr lang="en-AU" sz="2000" dirty="0"/>
              <a:t>Some Housekeeping:</a:t>
            </a:r>
          </a:p>
          <a:p>
            <a:pPr marL="800100" lvl="1" indent="-342900">
              <a:spcAft>
                <a:spcPts val="600"/>
              </a:spcAft>
              <a:buFont typeface="Arial" panose="020B0604020202020204" pitchFamily="34" charset="0"/>
              <a:buChar char="•"/>
            </a:pPr>
            <a:r>
              <a:rPr lang="en-AU" sz="2000" dirty="0"/>
              <a:t>Mute unless speaking to the meeting (background noise)</a:t>
            </a:r>
          </a:p>
          <a:p>
            <a:pPr marL="800100" lvl="1" indent="-342900">
              <a:spcAft>
                <a:spcPts val="600"/>
              </a:spcAft>
              <a:buFont typeface="Arial" panose="020B0604020202020204" pitchFamily="34" charset="0"/>
              <a:buChar char="•"/>
            </a:pPr>
            <a:r>
              <a:rPr lang="en-AU" sz="2000" dirty="0"/>
              <a:t>Hand up icon (reactions) to speak or use chat function – Kylie will monitor.</a:t>
            </a:r>
          </a:p>
          <a:p>
            <a:pPr marL="800100" lvl="1" indent="-342900">
              <a:spcAft>
                <a:spcPts val="1200"/>
              </a:spcAft>
              <a:buFont typeface="Arial" panose="020B0604020202020204" pitchFamily="34" charset="0"/>
              <a:buChar char="•"/>
            </a:pPr>
            <a:r>
              <a:rPr lang="en-AU" sz="2000" dirty="0"/>
              <a:t>Session being recorded</a:t>
            </a:r>
          </a:p>
          <a:p>
            <a:pPr marL="342900" indent="-342900">
              <a:buFont typeface="Arial" panose="020B0604020202020204" pitchFamily="34" charset="0"/>
              <a:buChar char="•"/>
            </a:pPr>
            <a:endParaRPr lang="en-AU" sz="2000" dirty="0"/>
          </a:p>
          <a:p>
            <a:pPr marL="342900" indent="-342900">
              <a:spcAft>
                <a:spcPts val="600"/>
              </a:spcAft>
              <a:buFont typeface="Arial" panose="020B0604020202020204" pitchFamily="34" charset="0"/>
              <a:buChar char="•"/>
            </a:pPr>
            <a:endParaRPr lang="en-AU" sz="2000" dirty="0"/>
          </a:p>
        </p:txBody>
      </p:sp>
    </p:spTree>
    <p:extLst>
      <p:ext uri="{BB962C8B-B14F-4D97-AF65-F5344CB8AC3E}">
        <p14:creationId xmlns:p14="http://schemas.microsoft.com/office/powerpoint/2010/main" val="171190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aim of this session is to give you an awareness of what has to be done, and when, if you want to use funding from The Rotary Foundation to support your projects.  We are NOT going to talk much about the planning and implementation of grant projects, - that is the role of the Grants Qualification &amp; Management seminar that’s usually held in May.  So this talk will cover the action needed to plan for and obtain grant funding for next Rotary year – and particularly for District Grants.</a:t>
            </a:r>
          </a:p>
          <a:p>
            <a:endParaRPr lang="en-AU" dirty="0"/>
          </a:p>
          <a:p>
            <a:r>
              <a:rPr lang="en-AU" dirty="0"/>
              <a:t>As you probably know, … </a:t>
            </a:r>
            <a:r>
              <a:rPr lang="en-AU" b="1" i="1" dirty="0">
                <a:solidFill>
                  <a:srgbClr val="FF0000"/>
                </a:solidFill>
              </a:rPr>
              <a:t>[Click]</a:t>
            </a:r>
            <a:endParaRPr lang="en-AU" b="1" dirty="0">
              <a:solidFill>
                <a:srgbClr val="FF0000"/>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08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want you to be able to start your projects as early as possible in the new Rotary year.</a:t>
            </a:r>
          </a:p>
          <a:p>
            <a:r>
              <a:rPr lang="en-AU" dirty="0"/>
              <a:t>The Foundation requires that you don’t mobilise your project before we have the Foundation’s approval of our Application for the District Grant from which your Club District Grant will come.  This means we should work toward having District Grant approval as early as possible in July, as this timeline shows.</a:t>
            </a:r>
          </a:p>
          <a:p>
            <a:r>
              <a:rPr lang="en-AU" dirty="0"/>
              <a:t>Note that the red callouts indicate important meetings relative to Grants !!</a:t>
            </a:r>
          </a:p>
          <a:p>
            <a:pPr marL="171450" indent="-171450">
              <a:buFont typeface="Arial" panose="020B0604020202020204" pitchFamily="34" charset="0"/>
              <a:buChar char="•"/>
            </a:pPr>
            <a:r>
              <a:rPr lang="en-AU" dirty="0"/>
              <a:t>In order that we get Foundation’s approval by early July, we need to lodge our application in mid-June, </a:t>
            </a:r>
            <a:r>
              <a:rPr lang="en-AU" b="1" i="1" dirty="0"/>
              <a:t>[Click]</a:t>
            </a:r>
            <a:r>
              <a:rPr lang="en-AU" b="1" i="0" dirty="0"/>
              <a:t> </a:t>
            </a:r>
            <a:r>
              <a:rPr lang="en-AU" i="0" dirty="0"/>
              <a:t>and for that application we need to include a Spending Plan.</a:t>
            </a:r>
          </a:p>
          <a:p>
            <a:pPr marL="171450" indent="-171450">
              <a:buFont typeface="Arial" panose="020B0604020202020204" pitchFamily="34" charset="0"/>
              <a:buChar char="•"/>
            </a:pPr>
            <a:r>
              <a:rPr lang="en-AU" i="0" dirty="0"/>
              <a:t>The Spending Plan is a list of club projects intending to use a Club District Grant in the upcoming year.  Each project is to be nominated with a descriptive title, the country in which the project will take place, and the amount of grant money proposed.  We ask clubs for this information to be listed on a Project Proposal Form which, as with all forms relating to Club District Grants, is downloadable from the District website.</a:t>
            </a:r>
          </a:p>
          <a:p>
            <a:pPr marL="171450" indent="-171450">
              <a:buFont typeface="Arial" panose="020B0604020202020204" pitchFamily="34" charset="0"/>
              <a:buChar char="•"/>
            </a:pPr>
            <a:r>
              <a:rPr lang="en-AU" i="0" dirty="0"/>
              <a:t>We need to receive all Project proposals soon after the Grants Qualification &amp; Management Seminar </a:t>
            </a:r>
            <a:r>
              <a:rPr lang="en-AU" b="1" i="1" dirty="0"/>
              <a:t>[Click] </a:t>
            </a:r>
            <a:r>
              <a:rPr lang="en-AU" i="0" dirty="0"/>
              <a:t>in order to collate, prepare and finalise the Spending Plan for our Application.</a:t>
            </a:r>
          </a:p>
          <a:p>
            <a:pPr marL="171450" indent="-171450">
              <a:buFont typeface="Arial" panose="020B0604020202020204" pitchFamily="34" charset="0"/>
              <a:buChar char="•"/>
            </a:pPr>
            <a:r>
              <a:rPr lang="en-AU" i="0" dirty="0"/>
              <a:t>Therefore, between now and that seminar we ask that clubs determine their District Grant projects, and advise us with a Project Proposal </a:t>
            </a:r>
            <a:r>
              <a:rPr lang="en-AU" i="0" u="sng" dirty="0"/>
              <a:t>in May</a:t>
            </a:r>
            <a:r>
              <a:rPr lang="en-AU" i="0" dirty="0"/>
              <a:t>.  We’ll send you advice of the specific deadlines in plenty of time.</a:t>
            </a:r>
          </a:p>
          <a:p>
            <a:pPr marL="171450" indent="-171450">
              <a:buFont typeface="Arial" panose="020B0604020202020204" pitchFamily="34" charset="0"/>
              <a:buChar char="•"/>
            </a:pPr>
            <a:r>
              <a:rPr lang="en-AU" i="0" dirty="0"/>
              <a:t>Finally, who is going to do that?</a:t>
            </a:r>
          </a:p>
          <a:p>
            <a:pPr marL="171450" indent="-171450">
              <a:buFont typeface="Arial" panose="020B0604020202020204" pitchFamily="34" charset="0"/>
              <a:buChar char="•"/>
            </a:pPr>
            <a:r>
              <a:rPr lang="en-AU" i="0" dirty="0"/>
              <a:t>From PETS, you have three months to decide on your projects.  We know there are a lot of other things to do to prepare for your presidential year.  We know that for many of you it has been or is a difficult task at the PETS point in time to lock down who will do what in your year as president.  I suggest however, it is far more important for you personally to have your club leadership plan determined than it is to be involved in projects and grants.  So set a target </a:t>
            </a:r>
            <a:r>
              <a:rPr lang="en-AU" b="1" i="1" dirty="0"/>
              <a:t>[Click]</a:t>
            </a:r>
            <a:r>
              <a:rPr lang="en-AU" b="1" i="0" dirty="0"/>
              <a:t> </a:t>
            </a:r>
            <a:r>
              <a:rPr lang="en-AU" i="0" dirty="0"/>
              <a:t>to identify your club’s Avenue of Service leaders and your Foundation Chair by week 2 of March, and delegate the job of nominating projects</a:t>
            </a:r>
            <a:r>
              <a:rPr lang="en-AU" i="0" baseline="0" dirty="0"/>
              <a:t> to them!</a:t>
            </a:r>
            <a:r>
              <a:rPr lang="en-AU" i="0" dirty="0"/>
              <a:t>.  Obviously they can call on your assistance and that of other members, and it will get them started on focussing on their Avenue’s activity for the upcoming year.  So PLEASE don’t make this task your own responsibility !!</a:t>
            </a:r>
          </a:p>
          <a:p>
            <a:pPr marL="171450" indent="-171450">
              <a:buFont typeface="Arial" panose="020B0604020202020204" pitchFamily="34" charset="0"/>
              <a:buChar char="•"/>
            </a:pPr>
            <a:endParaRPr lang="en-AU" i="0" dirty="0"/>
          </a:p>
          <a:p>
            <a:pPr marL="171450" indent="-171450">
              <a:buFont typeface="Arial" panose="020B0604020202020204" pitchFamily="34" charset="0"/>
              <a:buChar char="•"/>
            </a:pPr>
            <a:r>
              <a:rPr lang="en-AU" i="0" dirty="0"/>
              <a:t>Over to you, and Good Luck !!</a:t>
            </a:r>
            <a:endParaRPr lang="en-AU"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85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want you to be able to start your projects as early as possible in the new Rotary year.</a:t>
            </a:r>
          </a:p>
          <a:p>
            <a:r>
              <a:rPr lang="en-AU" dirty="0"/>
              <a:t>The Foundation requires that you don’t mobilise your project before we have the Foundation’s approval of our Application for the District Grant from which your Club District Grant will come.  This means we should work toward having District Grant approval as early as possible in July, as this timeline shows.</a:t>
            </a:r>
          </a:p>
          <a:p>
            <a:r>
              <a:rPr lang="en-AU" dirty="0"/>
              <a:t>Note that the red callouts indicate important meetings relative to Grants !!</a:t>
            </a:r>
          </a:p>
          <a:p>
            <a:pPr marL="171450" indent="-171450">
              <a:buFont typeface="Arial" panose="020B0604020202020204" pitchFamily="34" charset="0"/>
              <a:buChar char="•"/>
            </a:pPr>
            <a:r>
              <a:rPr lang="en-AU" dirty="0"/>
              <a:t>In order that we get Foundation’s approval by early July, we need to lodge our application in mid-June, </a:t>
            </a:r>
            <a:r>
              <a:rPr lang="en-AU" b="1" i="1" dirty="0"/>
              <a:t>[Click]</a:t>
            </a:r>
            <a:r>
              <a:rPr lang="en-AU" b="1" i="0" dirty="0"/>
              <a:t> </a:t>
            </a:r>
            <a:r>
              <a:rPr lang="en-AU" i="0" dirty="0"/>
              <a:t>and for that application we need to include a Spending Plan.</a:t>
            </a:r>
          </a:p>
          <a:p>
            <a:pPr marL="171450" indent="-171450">
              <a:buFont typeface="Arial" panose="020B0604020202020204" pitchFamily="34" charset="0"/>
              <a:buChar char="•"/>
            </a:pPr>
            <a:r>
              <a:rPr lang="en-AU" i="0" dirty="0"/>
              <a:t>The Spending Plan is a list of club projects intending to use a Club District Grant in the upcoming year.  Each project is to be nominated with a descriptive title, the country in which the project will take place, and the amount of grant money proposed.  We ask clubs for this information to be listed on a Project Proposal Form which, as with all forms relating to Club District Grants, is downloadable from the District website.</a:t>
            </a:r>
          </a:p>
          <a:p>
            <a:pPr marL="171450" indent="-171450">
              <a:buFont typeface="Arial" panose="020B0604020202020204" pitchFamily="34" charset="0"/>
              <a:buChar char="•"/>
            </a:pPr>
            <a:r>
              <a:rPr lang="en-AU" i="0" dirty="0"/>
              <a:t>We need to receive all Project proposals soon after the Grants Qualification &amp; Management Seminar </a:t>
            </a:r>
            <a:r>
              <a:rPr lang="en-AU" b="1" i="1" dirty="0"/>
              <a:t>[Click] </a:t>
            </a:r>
            <a:r>
              <a:rPr lang="en-AU" i="0" dirty="0"/>
              <a:t>in order to collate, prepare and finalise the Spending Plan for our Application.</a:t>
            </a:r>
          </a:p>
          <a:p>
            <a:pPr marL="171450" indent="-171450">
              <a:buFont typeface="Arial" panose="020B0604020202020204" pitchFamily="34" charset="0"/>
              <a:buChar char="•"/>
            </a:pPr>
            <a:r>
              <a:rPr lang="en-AU" i="0" dirty="0"/>
              <a:t>Therefore, between now and that seminar we ask that clubs determine their District Grant projects, and advise us with a Project Proposal </a:t>
            </a:r>
            <a:r>
              <a:rPr lang="en-AU" i="0" u="sng" dirty="0"/>
              <a:t>in May</a:t>
            </a:r>
            <a:r>
              <a:rPr lang="en-AU" i="0" dirty="0"/>
              <a:t>.  We’ll send you advice of the specific deadlines in plenty of time.</a:t>
            </a:r>
          </a:p>
          <a:p>
            <a:pPr marL="171450" indent="-171450">
              <a:buFont typeface="Arial" panose="020B0604020202020204" pitchFamily="34" charset="0"/>
              <a:buChar char="•"/>
            </a:pPr>
            <a:r>
              <a:rPr lang="en-AU" i="0" dirty="0"/>
              <a:t>Finally, who is going to do that?</a:t>
            </a:r>
          </a:p>
          <a:p>
            <a:pPr marL="171450" indent="-171450">
              <a:buFont typeface="Arial" panose="020B0604020202020204" pitchFamily="34" charset="0"/>
              <a:buChar char="•"/>
            </a:pPr>
            <a:r>
              <a:rPr lang="en-AU" i="0" dirty="0"/>
              <a:t>From PETS, you have three months to decide on your projects.  We know there are a lot of other things to do to prepare for your presidential year.  We know that for many of you it has been or is a difficult task at the PETS point in time to lock down who will do what in your year as president.  I suggest however, it is far more important for you personally to have your club leadership plan determined than it is to be involved in projects and grants.  So set a target </a:t>
            </a:r>
            <a:r>
              <a:rPr lang="en-AU" b="1" i="1" dirty="0"/>
              <a:t>[Click]</a:t>
            </a:r>
            <a:r>
              <a:rPr lang="en-AU" b="1" i="0" dirty="0"/>
              <a:t> </a:t>
            </a:r>
            <a:r>
              <a:rPr lang="en-AU" i="0" dirty="0"/>
              <a:t>to identify your club’s Avenue of Service leaders and your Foundation Chair by week 2 of March, and delegate the job of nominating projects</a:t>
            </a:r>
            <a:r>
              <a:rPr lang="en-AU" i="0" baseline="0" dirty="0"/>
              <a:t> to them!</a:t>
            </a:r>
            <a:r>
              <a:rPr lang="en-AU" i="0" dirty="0"/>
              <a:t>.  Obviously they can call on your assistance and that of other members, and it will get them started on focussing on their Avenue’s activity for the upcoming year.  So PLEASE don’t make this task your own responsibility !!</a:t>
            </a:r>
          </a:p>
          <a:p>
            <a:pPr marL="171450" indent="-171450">
              <a:buFont typeface="Arial" panose="020B0604020202020204" pitchFamily="34" charset="0"/>
              <a:buChar char="•"/>
            </a:pPr>
            <a:endParaRPr lang="en-AU" i="0" dirty="0"/>
          </a:p>
          <a:p>
            <a:pPr marL="171450" indent="-171450">
              <a:buFont typeface="Arial" panose="020B0604020202020204" pitchFamily="34" charset="0"/>
              <a:buChar char="•"/>
            </a:pPr>
            <a:r>
              <a:rPr lang="en-AU" i="0" dirty="0"/>
              <a:t>Over to you, and Good Luck !!</a:t>
            </a:r>
            <a:endParaRPr lang="en-AU"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85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aim of this session is to give you an awareness of what has to be done, and when, if you want to use funding from The Rotary Foundation to support your projects.  We are NOT going to talk much about the planning and implementation of grant projects, - that is the role of the Grants Qualification &amp; Management seminar that’s usually held in May.  So this talk will cover the action needed to plan for and obtain grant funding for next Rotary year – and particularly for District Grants.</a:t>
            </a:r>
          </a:p>
          <a:p>
            <a:endParaRPr lang="en-AU" dirty="0"/>
          </a:p>
          <a:p>
            <a:r>
              <a:rPr lang="en-AU" dirty="0"/>
              <a:t>As you probably know, … </a:t>
            </a:r>
            <a:r>
              <a:rPr lang="en-AU" b="1" i="1" dirty="0">
                <a:solidFill>
                  <a:srgbClr val="FF0000"/>
                </a:solidFill>
              </a:rPr>
              <a:t>[Click]</a:t>
            </a:r>
            <a:endParaRPr lang="en-AU" b="1" dirty="0">
              <a:solidFill>
                <a:srgbClr val="FF0000"/>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55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aim of this session is to give you an awareness of what has to be done, and when, if you want to use funding from The Rotary Foundation to support your projects.  We are NOT going to talk much about the planning and implementation of grant projects, - that is the role of the Grants Qualification &amp; Management seminar that’s usually held in May.  So this talk will cover the action needed to plan for and obtain grant funding for next Rotary year – and particularly for District Grants.</a:t>
            </a:r>
          </a:p>
          <a:p>
            <a:endParaRPr lang="en-AU" dirty="0"/>
          </a:p>
          <a:p>
            <a:r>
              <a:rPr lang="en-AU" dirty="0"/>
              <a:t>As you probably know, … </a:t>
            </a:r>
            <a:r>
              <a:rPr lang="en-AU" b="1" i="1" dirty="0">
                <a:solidFill>
                  <a:srgbClr val="FF0000"/>
                </a:solidFill>
              </a:rPr>
              <a:t>[Click]</a:t>
            </a:r>
            <a:endParaRPr lang="en-AU" b="1" dirty="0">
              <a:solidFill>
                <a:srgbClr val="FF0000"/>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41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66763"/>
            <a:ext cx="5886450" cy="3311525"/>
          </a:xfrm>
        </p:spPr>
      </p:sp>
      <p:sp>
        <p:nvSpPr>
          <p:cNvPr id="3" name="Notes Placeholder 2"/>
          <p:cNvSpPr>
            <a:spLocks noGrp="1"/>
          </p:cNvSpPr>
          <p:nvPr>
            <p:ph type="body" idx="1"/>
          </p:nvPr>
        </p:nvSpPr>
        <p:spPr>
          <a:xfrm>
            <a:off x="685800" y="4445309"/>
            <a:ext cx="5707063" cy="5361169"/>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I’d now like to spend a few minutes talking about the District Resource Network. How many of you are familiar with this?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 you know, Rotary has 7 Areas of Focus, and International Service has an application in each one of these.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Throughout the world, Rotary has District Resource Networks to connect clubs with the resources to design and improve their service projects and increase their quality, impact, and sustainability.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It comprises Areas of Focus, Project Planning and Grants Process experts from various sources, not all within Rotary, as shown on the schematic, that clubs can consult to improve a project or Foundation Grant proposal</a:t>
            </a:r>
          </a:p>
          <a:p>
            <a:endParaRPr lang="en-AU" sz="2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43B56-D4EA-4498-906B-AFC00F76CC4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1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857250"/>
            <a:ext cx="5984875" cy="3367088"/>
          </a:xfrm>
        </p:spPr>
      </p:sp>
      <p:sp>
        <p:nvSpPr>
          <p:cNvPr id="3" name="Notes Placeholder 2"/>
          <p:cNvSpPr>
            <a:spLocks noGrp="1"/>
          </p:cNvSpPr>
          <p:nvPr>
            <p:ph type="body" idx="1"/>
          </p:nvPr>
        </p:nvSpPr>
        <p:spPr>
          <a:xfrm>
            <a:off x="465138" y="4419600"/>
            <a:ext cx="6145213" cy="4960734"/>
          </a:xfrm>
        </p:spPr>
        <p:txBody>
          <a:bodyPr/>
          <a:lstStyle/>
          <a:p>
            <a:pPr>
              <a:lnSpc>
                <a:spcPct val="115000"/>
              </a:lnSpc>
              <a:spcAft>
                <a:spcPts val="1000"/>
              </a:spcAft>
            </a:pPr>
            <a:r>
              <a:rPr lang="en-AU" sz="2200" dirty="0">
                <a:effectLst/>
                <a:latin typeface="Calibri" panose="020F0502020204030204" pitchFamily="34" charset="0"/>
                <a:ea typeface="Calibri" panose="020F0502020204030204" pitchFamily="34" charset="0"/>
                <a:cs typeface="Times New Roman" panose="02020603050405020304" pitchFamily="18" charset="0"/>
              </a:rPr>
              <a:t>More specifically, here are some of the ways the DRN can assist you with project design, planning, funding and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dirty="0">
                <a:ln>
                  <a:noFill/>
                </a:ln>
                <a:solidFill>
                  <a:prstClr val="black"/>
                </a:solidFill>
                <a:effectLst/>
                <a:uLnTx/>
                <a:uFillTx/>
                <a:latin typeface="Calibri" panose="020F0502020204030204"/>
                <a:ea typeface="+mn-ea"/>
                <a:cs typeface="+mn-cs"/>
              </a:rPr>
              <a:t>And if the expertise you require is not yet available within the D9810 DRN, we </a:t>
            </a:r>
            <a:r>
              <a:rPr lang="en-AU" sz="2200" dirty="0">
                <a:solidFill>
                  <a:prstClr val="black"/>
                </a:solidFill>
                <a:latin typeface="Calibri" panose="020F0502020204030204"/>
              </a:rPr>
              <a:t>maybe able to</a:t>
            </a:r>
            <a:r>
              <a:rPr kumimoji="0" lang="en-AU" sz="2200" b="0" i="0" u="none" strike="noStrike" kern="1200" cap="none" spc="0" normalizeH="0" baseline="0" noProof="0" dirty="0">
                <a:ln>
                  <a:noFill/>
                </a:ln>
                <a:solidFill>
                  <a:prstClr val="black"/>
                </a:solidFill>
                <a:effectLst/>
                <a:uLnTx/>
                <a:uFillTx/>
                <a:latin typeface="Calibri" panose="020F0502020204030204"/>
                <a:ea typeface="+mn-ea"/>
                <a:cs typeface="+mn-cs"/>
              </a:rPr>
              <a:t> connect you with experts from other Districts who will be able to assist and / or with experts from the Cadre of technical advisers.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While satisfying the requirements of the Foundation for Global Grants can seem daunting, with the help of District and the DRN, it need not be so.</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747227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677863"/>
            <a:ext cx="5886450" cy="3311525"/>
          </a:xfrm>
        </p:spPr>
      </p:sp>
      <p:sp>
        <p:nvSpPr>
          <p:cNvPr id="3" name="Notes Placeholder 2"/>
          <p:cNvSpPr>
            <a:spLocks noGrp="1"/>
          </p:cNvSpPr>
          <p:nvPr>
            <p:ph type="body" idx="1"/>
          </p:nvPr>
        </p:nvSpPr>
        <p:spPr>
          <a:xfrm>
            <a:off x="465139" y="4369644"/>
            <a:ext cx="5927724" cy="5580282"/>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As funds become harder to raise and access, collaboration becomes more important than ever. Working together to not only design and implement international projects, but also to fund them, including partnering on District as well as Global Grants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 addition to those shown on the screen; we are sure you have other avenues, but increasingly, pooling of resources will be more crucial.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And don’t overlook RAWCS - it also provides Clubs with an opportunity to conduct both local and overseas projects without the same stringent financial and administrative controls applied to The Rotary Foundation funded projects.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RAWCS projects can provide funding assistance to supplement Global Grant projects.</a:t>
            </a:r>
            <a:endParaRPr lang="en-AU" sz="1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Partnering with NGOs can be another great resource, as they have the local knowledge and expertise on the ground in the difficult places for Rotarians to access or work in.</a:t>
            </a: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43B56-D4EA-4498-906B-AFC00F76CC4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91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52746"/>
            <a:ext cx="5486400" cy="4804106"/>
          </a:xfrm>
        </p:spPr>
        <p:txBody>
          <a:bodyPr/>
          <a:lstStyle/>
          <a:p>
            <a:pPr>
              <a:spcAft>
                <a:spcPts val="1200"/>
              </a:spcAft>
            </a:pPr>
            <a:r>
              <a:rPr lang="en-AU" sz="1800" dirty="0"/>
              <a:t>In addition to the “</a:t>
            </a:r>
            <a:r>
              <a:rPr lang="en-AU" sz="1800" i="1" dirty="0"/>
              <a:t>Foundation Learning Activities” </a:t>
            </a:r>
            <a:r>
              <a:rPr lang="en-AU" sz="1800" dirty="0"/>
              <a:t>on the Rotary Learning Centre that David has highlighted, there is also </a:t>
            </a:r>
            <a:r>
              <a:rPr lang="en-AU" sz="1800" i="1" dirty="0"/>
              <a:t>“Club Service Projects Committee Basics”</a:t>
            </a:r>
            <a:r>
              <a:rPr lang="en-AU" sz="1800" dirty="0"/>
              <a:t>, which is recommended for any club members undertaking this role for the first time.</a:t>
            </a:r>
          </a:p>
          <a:p>
            <a:pPr>
              <a:spcAft>
                <a:spcPts val="1200"/>
              </a:spcAft>
            </a:pPr>
            <a:r>
              <a:rPr lang="en-AU" sz="1800" dirty="0"/>
              <a:t>In addition, there is a </a:t>
            </a:r>
            <a:r>
              <a:rPr lang="en-AU" sz="1800" i="1" dirty="0"/>
              <a:t>“District International Service Committee Intermediate” </a:t>
            </a:r>
            <a:r>
              <a:rPr lang="en-AU" sz="1800" dirty="0"/>
              <a:t>course which may be useful for members  more experienced in the role.</a:t>
            </a:r>
          </a:p>
          <a:p>
            <a:pPr>
              <a:spcAft>
                <a:spcPts val="1200"/>
              </a:spcAft>
            </a:pPr>
            <a:r>
              <a:rPr lang="en-AU" sz="1800" dirty="0"/>
              <a:t>There are many other useful and informative modules in the Learning Centre, with a comprehensive menu to enable you to search for your preferences.</a:t>
            </a:r>
          </a:p>
          <a:p>
            <a:pPr>
              <a:spcAft>
                <a:spcPts val="1200"/>
              </a:spcAft>
            </a:pPr>
            <a:r>
              <a:rPr lang="en-AU" sz="1800" dirty="0"/>
              <a:t>And as mentioned before, the Rotary Showcase is a useful source of project ideas, as well as projects seeking partners or supporters. </a:t>
            </a:r>
          </a:p>
          <a:p>
            <a:endParaRPr lang="en-AU" sz="1800" dirty="0"/>
          </a:p>
        </p:txBody>
      </p:sp>
      <p:sp>
        <p:nvSpPr>
          <p:cNvPr id="4" name="Slide Number Placeholder 3"/>
          <p:cNvSpPr>
            <a:spLocks noGrp="1"/>
          </p:cNvSpPr>
          <p:nvPr>
            <p:ph type="sldNum" sz="quarter" idx="10"/>
          </p:nvPr>
        </p:nvSpPr>
        <p:spPr/>
        <p:txBody>
          <a:bodyPr/>
          <a:lstStyle/>
          <a:p>
            <a:fld id="{1BE43B56-D4EA-4498-906B-AFC00F76CC48}" type="slidenum">
              <a:rPr lang="en-AU" smtClean="0"/>
              <a:t>28</a:t>
            </a:fld>
            <a:endParaRPr lang="en-AU"/>
          </a:p>
        </p:txBody>
      </p:sp>
    </p:spTree>
    <p:extLst>
      <p:ext uri="{BB962C8B-B14F-4D97-AF65-F5344CB8AC3E}">
        <p14:creationId xmlns:p14="http://schemas.microsoft.com/office/powerpoint/2010/main" val="246222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71525"/>
            <a:ext cx="5927725" cy="3333750"/>
          </a:xfrm>
        </p:spPr>
      </p:sp>
      <p:sp>
        <p:nvSpPr>
          <p:cNvPr id="3" name="Notes Placeholder 2"/>
          <p:cNvSpPr>
            <a:spLocks noGrp="1"/>
          </p:cNvSpPr>
          <p:nvPr>
            <p:ph type="body" idx="1"/>
          </p:nvPr>
        </p:nvSpPr>
        <p:spPr>
          <a:xfrm>
            <a:off x="685800" y="4438650"/>
            <a:ext cx="5486400" cy="543718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To summarise, I believe there are 4 things that are fundamental to successful International Service</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PROJECT – identify, scope, budget, conduct CNA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PROCESS - design and implement using the tools, resources and support available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PASSION – every project needs a champion to drive it forward.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PARTNERSHIP – collaborating with other organisations greatly increases the scope and impact of the project.</a:t>
            </a:r>
          </a:p>
          <a:p>
            <a:endParaRPr lang="en-AU" dirty="0"/>
          </a:p>
        </p:txBody>
      </p:sp>
      <p:sp>
        <p:nvSpPr>
          <p:cNvPr id="4" name="Slide Number Placeholder 3"/>
          <p:cNvSpPr>
            <a:spLocks noGrp="1"/>
          </p:cNvSpPr>
          <p:nvPr>
            <p:ph type="sldNum" sz="quarter" idx="5"/>
          </p:nvPr>
        </p:nvSpPr>
        <p:spPr/>
        <p:txBody>
          <a:bodyPr/>
          <a:lstStyle/>
          <a:p>
            <a:fld id="{1BE43B56-D4EA-4498-906B-AFC00F76CC48}" type="slidenum">
              <a:rPr lang="en-AU" smtClean="0"/>
              <a:t>29</a:t>
            </a:fld>
            <a:endParaRPr lang="en-AU"/>
          </a:p>
        </p:txBody>
      </p:sp>
    </p:spTree>
    <p:extLst>
      <p:ext uri="{BB962C8B-B14F-4D97-AF65-F5344CB8AC3E}">
        <p14:creationId xmlns:p14="http://schemas.microsoft.com/office/powerpoint/2010/main" val="19132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BE43B56-D4EA-4498-906B-AFC00F76CC48}" type="slidenum">
              <a:rPr lang="en-AU" smtClean="0"/>
              <a:t>2</a:t>
            </a:fld>
            <a:endParaRPr lang="en-AU"/>
          </a:p>
        </p:txBody>
      </p:sp>
    </p:spTree>
    <p:extLst>
      <p:ext uri="{BB962C8B-B14F-4D97-AF65-F5344CB8AC3E}">
        <p14:creationId xmlns:p14="http://schemas.microsoft.com/office/powerpoint/2010/main" val="128653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14350"/>
            <a:ext cx="6232525" cy="3505200"/>
          </a:xfrm>
        </p:spPr>
      </p:sp>
      <p:sp>
        <p:nvSpPr>
          <p:cNvPr id="3" name="Notes Placeholder 2"/>
          <p:cNvSpPr>
            <a:spLocks noGrp="1"/>
          </p:cNvSpPr>
          <p:nvPr>
            <p:ph type="body" idx="1"/>
          </p:nvPr>
        </p:nvSpPr>
        <p:spPr>
          <a:xfrm>
            <a:off x="685800" y="4229100"/>
            <a:ext cx="5486400" cy="5333999"/>
          </a:xfrm>
        </p:spPr>
        <p:txBody>
          <a:bodyPr/>
          <a:lstStyle/>
          <a:p>
            <a:pPr>
              <a:spcAft>
                <a:spcPts val="1200"/>
              </a:spcAft>
            </a:pPr>
            <a:r>
              <a:rPr lang="en-AU" sz="2800" dirty="0"/>
              <a:t>So as you meet with your fellow Board members, please encourage them to plan and budget for a major international project or projects in 2023-24.</a:t>
            </a:r>
          </a:p>
          <a:p>
            <a:pPr>
              <a:spcAft>
                <a:spcPts val="1200"/>
              </a:spcAft>
            </a:pPr>
            <a:r>
              <a:rPr lang="en-AU" sz="2800" dirty="0"/>
              <a:t>The world needs it and Rotary has the resources to help you.</a:t>
            </a:r>
          </a:p>
          <a:p>
            <a:pPr>
              <a:spcAft>
                <a:spcPts val="1200"/>
              </a:spcAft>
            </a:pPr>
            <a:r>
              <a:rPr lang="en-AU" sz="2800" b="1" dirty="0"/>
              <a:t>Dates</a:t>
            </a:r>
          </a:p>
          <a:p>
            <a:pPr>
              <a:spcAft>
                <a:spcPts val="600"/>
              </a:spcAft>
            </a:pPr>
            <a:r>
              <a:rPr lang="en-AU" sz="2800" dirty="0">
                <a:highlight>
                  <a:srgbClr val="FFFF00"/>
                </a:highlight>
              </a:rPr>
              <a:t>Ian Ballantine comments??</a:t>
            </a:r>
          </a:p>
          <a:p>
            <a:pPr>
              <a:spcAft>
                <a:spcPts val="600"/>
              </a:spcAft>
            </a:pPr>
            <a:r>
              <a:rPr lang="en-AU" sz="4000" dirty="0"/>
              <a:t>Q &amp; A</a:t>
            </a:r>
          </a:p>
        </p:txBody>
      </p:sp>
      <p:sp>
        <p:nvSpPr>
          <p:cNvPr id="4" name="Slide Number Placeholder 3"/>
          <p:cNvSpPr>
            <a:spLocks noGrp="1"/>
          </p:cNvSpPr>
          <p:nvPr>
            <p:ph type="sldNum" sz="quarter" idx="10"/>
          </p:nvPr>
        </p:nvSpPr>
        <p:spPr/>
        <p:txBody>
          <a:bodyPr/>
          <a:lstStyle/>
          <a:p>
            <a:fld id="{1BE43B56-D4EA-4498-906B-AFC00F76CC48}" type="slidenum">
              <a:rPr lang="en-AU" smtClean="0"/>
              <a:t>30</a:t>
            </a:fld>
            <a:endParaRPr lang="en-AU"/>
          </a:p>
        </p:txBody>
      </p:sp>
    </p:spTree>
    <p:extLst>
      <p:ext uri="{BB962C8B-B14F-4D97-AF65-F5344CB8AC3E}">
        <p14:creationId xmlns:p14="http://schemas.microsoft.com/office/powerpoint/2010/main" val="128653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52747"/>
            <a:ext cx="5486400" cy="4157750"/>
          </a:xfrm>
        </p:spPr>
        <p:txBody>
          <a:bodyPr/>
          <a:lstStyle/>
          <a:p>
            <a:r>
              <a:rPr lang="en-AU" sz="2800" dirty="0"/>
              <a:t>Those who were at this session last year may remember this slide showing 7 good reasons for clubs to be supporting International projects.</a:t>
            </a:r>
          </a:p>
          <a:p>
            <a:endParaRPr lang="en-AU" sz="2800" dirty="0"/>
          </a:p>
          <a:p>
            <a:r>
              <a:rPr lang="en-AU" sz="2800" dirty="0"/>
              <a:t>This year, I am just going to focus on one particular aspect…..</a:t>
            </a:r>
            <a:endParaRPr lang="en-AU" sz="2400" dirty="0"/>
          </a:p>
          <a:p>
            <a:endParaRPr lang="en-AU" dirty="0"/>
          </a:p>
        </p:txBody>
      </p:sp>
      <p:sp>
        <p:nvSpPr>
          <p:cNvPr id="4" name="Slide Number Placeholder 3"/>
          <p:cNvSpPr>
            <a:spLocks noGrp="1"/>
          </p:cNvSpPr>
          <p:nvPr>
            <p:ph type="sldNum" sz="quarter" idx="10"/>
          </p:nvPr>
        </p:nvSpPr>
        <p:spPr/>
        <p:txBody>
          <a:bodyPr/>
          <a:lstStyle/>
          <a:p>
            <a:fld id="{1BE43B56-D4EA-4498-906B-AFC00F76CC48}" type="slidenum">
              <a:rPr lang="en-AU" smtClean="0"/>
              <a:t>4</a:t>
            </a:fld>
            <a:endParaRPr lang="en-AU"/>
          </a:p>
        </p:txBody>
      </p:sp>
    </p:spTree>
    <p:extLst>
      <p:ext uri="{BB962C8B-B14F-4D97-AF65-F5344CB8AC3E}">
        <p14:creationId xmlns:p14="http://schemas.microsoft.com/office/powerpoint/2010/main" val="394108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19368"/>
            <a:ext cx="5486400" cy="4881832"/>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International service exemplifies Rotary’s global reach in promoting peace and understanding through a range of projects which help address the great need in the world today caused by poverty, lack of education, climate change, natural disasters and the pandemic among other reasons.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These in turn are major contributing factors to conflicts over food insecurity, access to clean water, land for grazing and agriculture and tribal and national interests.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dirty="0">
                <a:solidFill>
                  <a:prstClr val="black"/>
                </a:solidFill>
                <a:latin typeface="Calibri" panose="020F0502020204030204"/>
              </a:rPr>
              <a:t>It is significant that these factors form the majority of the UN’s Sustainable Development Goals.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43B56-D4EA-4498-906B-AFC00F76CC4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6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515938"/>
            <a:ext cx="5927725" cy="3333750"/>
          </a:xfrm>
        </p:spPr>
      </p:sp>
      <p:sp>
        <p:nvSpPr>
          <p:cNvPr id="3" name="Notes Placeholder 2"/>
          <p:cNvSpPr>
            <a:spLocks noGrp="1"/>
          </p:cNvSpPr>
          <p:nvPr>
            <p:ph type="body" idx="1"/>
          </p:nvPr>
        </p:nvSpPr>
        <p:spPr>
          <a:xfrm>
            <a:off x="685800" y="4095750"/>
            <a:ext cx="5486400" cy="5643047"/>
          </a:xfrm>
        </p:spPr>
        <p:txBody>
          <a:bodyPr/>
          <a:lstStyle/>
          <a:p>
            <a:pPr>
              <a:spcAft>
                <a:spcPts val="600"/>
              </a:spcAft>
            </a:pPr>
            <a:r>
              <a:rPr lang="en-AU" sz="2000" dirty="0"/>
              <a:t>And you don’t have to start with a Global Foundation Grant; here are some International projects you can consider supporting right now. They are all important components of Rotary addressing need and  “doing good in the world”.</a:t>
            </a:r>
          </a:p>
          <a:p>
            <a:pPr>
              <a:spcAft>
                <a:spcPts val="600"/>
              </a:spcAft>
            </a:pPr>
            <a:r>
              <a:rPr lang="en-AU" sz="2000" dirty="0"/>
              <a:t>There are other options listed on the District website which you can consider as a way to get started in International Service. Even Polio and Youth Exchange can be considered International projects.</a:t>
            </a:r>
          </a:p>
          <a:p>
            <a:pPr>
              <a:spcAft>
                <a:spcPts val="600"/>
              </a:spcAft>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However, we are keen to see clubs designing and implementing projects based on an identified need and with or without TRF matching. T</a:t>
            </a:r>
            <a:r>
              <a:rPr lang="en-AU" sz="2000" dirty="0"/>
              <a:t>he Rotary Showcase on the RI website is a good source of project ideas or talk to David or me – we may be able to help.</a:t>
            </a:r>
          </a:p>
        </p:txBody>
      </p:sp>
    </p:spTree>
    <p:extLst>
      <p:ext uri="{BB962C8B-B14F-4D97-AF65-F5344CB8AC3E}">
        <p14:creationId xmlns:p14="http://schemas.microsoft.com/office/powerpoint/2010/main" val="376016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404813"/>
            <a:ext cx="6065837" cy="3411537"/>
          </a:xfrm>
        </p:spPr>
      </p:sp>
      <p:sp>
        <p:nvSpPr>
          <p:cNvPr id="3" name="Notes Placeholder 2"/>
          <p:cNvSpPr>
            <a:spLocks noGrp="1"/>
          </p:cNvSpPr>
          <p:nvPr>
            <p:ph type="body" idx="1"/>
          </p:nvPr>
        </p:nvSpPr>
        <p:spPr>
          <a:xfrm>
            <a:off x="465137" y="4044462"/>
            <a:ext cx="5927725" cy="5574323"/>
          </a:xfrm>
        </p:spPr>
        <p:txBody>
          <a:bodyPr/>
          <a:lstStyle/>
          <a:p>
            <a:pPr>
              <a:spcAft>
                <a:spcPts val="600"/>
              </a:spcAft>
            </a:pPr>
            <a:r>
              <a:rPr lang="en-AU" sz="2000" dirty="0"/>
              <a:t>This slide from the District 9810 International Service Survey conducted last year shows the level of activity of clubs in this type of work over the last 2 years.</a:t>
            </a:r>
          </a:p>
          <a:p>
            <a:pPr>
              <a:spcAft>
                <a:spcPts val="600"/>
              </a:spcAft>
            </a:pPr>
            <a:r>
              <a:rPr lang="en-AU" sz="2000" dirty="0"/>
              <a:t>However, the majority of the clubs who indicated they were involved in international service in fact were donating to the established programs with only 5 saying they had supported or participated in an International Global Grant. And there were only 2 International Global Grants and 1 International District Grant approved in D9810 in 2022-2023.</a:t>
            </a:r>
          </a:p>
          <a:p>
            <a:pPr>
              <a:spcAft>
                <a:spcPts val="600"/>
              </a:spcAft>
            </a:pPr>
            <a:r>
              <a:rPr lang="en-AU" sz="2000" dirty="0"/>
              <a:t>So one message we are asking you to take back to your clubs is please seriously consider undertaking a major International Project for 2023-2024.</a:t>
            </a:r>
          </a:p>
          <a:p>
            <a:r>
              <a:rPr lang="en-AU" sz="2000" dirty="0"/>
              <a:t>I will now hand over to David to introduce the next segment on The Rotary Foundation  </a:t>
            </a:r>
            <a:r>
              <a:rPr lang="en-AU" sz="1800" dirty="0"/>
              <a:t>(UNSHARE SCREEN)</a:t>
            </a:r>
          </a:p>
          <a:p>
            <a:endParaRPr lang="en-AU" sz="2000" dirty="0"/>
          </a:p>
        </p:txBody>
      </p:sp>
      <p:sp>
        <p:nvSpPr>
          <p:cNvPr id="4" name="Slide Number Placeholder 3"/>
          <p:cNvSpPr>
            <a:spLocks noGrp="1"/>
          </p:cNvSpPr>
          <p:nvPr>
            <p:ph type="sldNum" sz="quarter" idx="5"/>
          </p:nvPr>
        </p:nvSpPr>
        <p:spPr/>
        <p:txBody>
          <a:bodyPr/>
          <a:lstStyle/>
          <a:p>
            <a:fld id="{1C50A746-D644-48C9-8496-8FE78C21D3F7}" type="slidenum">
              <a:rPr lang="en-AU" smtClean="0"/>
              <a:t>7</a:t>
            </a:fld>
            <a:endParaRPr lang="en-AU"/>
          </a:p>
        </p:txBody>
      </p:sp>
    </p:spTree>
    <p:extLst>
      <p:ext uri="{BB962C8B-B14F-4D97-AF65-F5344CB8AC3E}">
        <p14:creationId xmlns:p14="http://schemas.microsoft.com/office/powerpoint/2010/main" val="219595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81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91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aim of this session is to give you an awareness of what has to be done, and when, if you want to use funding from The Rotary Foundation to support your projects.  We are NOT going to talk much about the planning and implementation of grant projects, - that is the role of the Grants Qualification &amp; Management seminar that’s usually held in May.  So this talk will cover the action needed to plan for and obtain grant funding for next Rotary year – and particularly for District Grants.</a:t>
            </a:r>
          </a:p>
          <a:p>
            <a:endParaRPr lang="en-AU" dirty="0"/>
          </a:p>
          <a:p>
            <a:r>
              <a:rPr lang="en-AU" dirty="0"/>
              <a:t>As you probably know, … </a:t>
            </a:r>
            <a:r>
              <a:rPr lang="en-AU" b="1" i="1" dirty="0">
                <a:solidFill>
                  <a:srgbClr val="FF0000"/>
                </a:solidFill>
              </a:rPr>
              <a:t>[Click]</a:t>
            </a:r>
            <a:endParaRPr lang="en-AU" b="1" dirty="0">
              <a:solidFill>
                <a:srgbClr val="FF0000"/>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0C234-088B-4959-B509-89F429E4F72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99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87922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344539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701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20389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5269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135989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34252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388529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D990-18E1-4568-A49F-341F1DF1FC19}"/>
              </a:ext>
            </a:extLst>
          </p:cNvPr>
          <p:cNvSpPr>
            <a:spLocks noGrp="1"/>
          </p:cNvSpPr>
          <p:nvPr>
            <p:ph type="ctrTitle"/>
          </p:nvPr>
        </p:nvSpPr>
        <p:spPr>
          <a:xfrm>
            <a:off x="1524000" y="2425148"/>
            <a:ext cx="9144000" cy="1003852"/>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DF93420-0148-44E8-81A6-89B0349D86D7}"/>
              </a:ext>
            </a:extLst>
          </p:cNvPr>
          <p:cNvSpPr>
            <a:spLocks noGrp="1"/>
          </p:cNvSpPr>
          <p:nvPr>
            <p:ph type="subTitle" idx="1"/>
          </p:nvPr>
        </p:nvSpPr>
        <p:spPr>
          <a:xfrm>
            <a:off x="1524000" y="39671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7C58DAF-4718-42AB-850C-AEEDCA9368A2}"/>
              </a:ext>
            </a:extLst>
          </p:cNvPr>
          <p:cNvSpPr>
            <a:spLocks noGrp="1"/>
          </p:cNvSpPr>
          <p:nvPr>
            <p:ph type="dt" sz="half" idx="10"/>
          </p:nvPr>
        </p:nvSpPr>
        <p:spPr/>
        <p:txBody>
          <a:bodyPr/>
          <a:lstStyle/>
          <a:p>
            <a:r>
              <a:rPr lang="en-US" dirty="0"/>
              <a:t>Friday, 14th May 2021</a:t>
            </a:r>
            <a:endParaRPr lang="en-AU" dirty="0"/>
          </a:p>
        </p:txBody>
      </p:sp>
      <p:sp>
        <p:nvSpPr>
          <p:cNvPr id="5" name="Footer Placeholder 4">
            <a:extLst>
              <a:ext uri="{FF2B5EF4-FFF2-40B4-BE49-F238E27FC236}">
                <a16:creationId xmlns:a16="http://schemas.microsoft.com/office/drawing/2014/main" id="{245033C5-09AD-4804-9CB3-E74A0E53FD5D}"/>
              </a:ext>
            </a:extLst>
          </p:cNvPr>
          <p:cNvSpPr>
            <a:spLocks noGrp="1"/>
          </p:cNvSpPr>
          <p:nvPr>
            <p:ph type="ftr" sz="quarter" idx="11"/>
          </p:nvPr>
        </p:nvSpPr>
        <p:spPr/>
        <p:txBody>
          <a:bodyPr/>
          <a:lstStyle/>
          <a:p>
            <a:r>
              <a:rPr lang="en-AU" dirty="0"/>
              <a:t>2021 Grants &amp; Qualification Seminar</a:t>
            </a:r>
          </a:p>
        </p:txBody>
      </p:sp>
      <p:sp>
        <p:nvSpPr>
          <p:cNvPr id="6" name="Slide Number Placeholder 5">
            <a:extLst>
              <a:ext uri="{FF2B5EF4-FFF2-40B4-BE49-F238E27FC236}">
                <a16:creationId xmlns:a16="http://schemas.microsoft.com/office/drawing/2014/main" id="{C3BBDCD2-01C4-4ABA-B36F-C5CE7656B481}"/>
              </a:ext>
            </a:extLst>
          </p:cNvPr>
          <p:cNvSpPr>
            <a:spLocks noGrp="1"/>
          </p:cNvSpPr>
          <p:nvPr>
            <p:ph type="sldNum" sz="quarter" idx="12"/>
          </p:nvPr>
        </p:nvSpPr>
        <p:spPr/>
        <p:txBody>
          <a:bodyPr/>
          <a:lstStyle/>
          <a:p>
            <a:r>
              <a:rPr lang="en-AU" dirty="0"/>
              <a:t>Slide </a:t>
            </a:r>
            <a:fld id="{BA9243F0-0414-44F2-B4F5-C7B0E760693D}" type="slidenum">
              <a:rPr lang="en-AU" smtClean="0"/>
              <a:pPr/>
              <a:t>‹#›</a:t>
            </a:fld>
            <a:endParaRPr lang="en-AU" dirty="0"/>
          </a:p>
        </p:txBody>
      </p:sp>
    </p:spTree>
    <p:extLst>
      <p:ext uri="{BB962C8B-B14F-4D97-AF65-F5344CB8AC3E}">
        <p14:creationId xmlns:p14="http://schemas.microsoft.com/office/powerpoint/2010/main" val="212355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D5C2-3B31-4B9C-8737-6E4FE16B3A8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9E47912-694E-4C3F-BFD3-B3BC765815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1845A0-6609-4DF7-8A3D-7ABB3054AD5D}"/>
              </a:ext>
            </a:extLst>
          </p:cNvPr>
          <p:cNvSpPr>
            <a:spLocks noGrp="1"/>
          </p:cNvSpPr>
          <p:nvPr>
            <p:ph type="dt" sz="half" idx="10"/>
          </p:nvPr>
        </p:nvSpPr>
        <p:spPr/>
        <p:txBody>
          <a:bodyPr/>
          <a:lstStyle/>
          <a:p>
            <a:r>
              <a:rPr lang="en-US"/>
              <a:t>Friday, 14th May 2021</a:t>
            </a:r>
            <a:endParaRPr lang="en-AU"/>
          </a:p>
        </p:txBody>
      </p:sp>
      <p:sp>
        <p:nvSpPr>
          <p:cNvPr id="5" name="Footer Placeholder 4">
            <a:extLst>
              <a:ext uri="{FF2B5EF4-FFF2-40B4-BE49-F238E27FC236}">
                <a16:creationId xmlns:a16="http://schemas.microsoft.com/office/drawing/2014/main" id="{613A57DE-6376-469F-8854-E67BEEA88290}"/>
              </a:ext>
            </a:extLst>
          </p:cNvPr>
          <p:cNvSpPr>
            <a:spLocks noGrp="1"/>
          </p:cNvSpPr>
          <p:nvPr>
            <p:ph type="ftr" sz="quarter" idx="11"/>
          </p:nvPr>
        </p:nvSpPr>
        <p:spPr/>
        <p:txBody>
          <a:bodyPr/>
          <a:lstStyle/>
          <a:p>
            <a:r>
              <a:rPr lang="en-AU" dirty="0"/>
              <a:t>2021 Grants &amp; Qualification Seminar</a:t>
            </a:r>
          </a:p>
        </p:txBody>
      </p:sp>
      <p:sp>
        <p:nvSpPr>
          <p:cNvPr id="6" name="Slide Number Placeholder 5">
            <a:extLst>
              <a:ext uri="{FF2B5EF4-FFF2-40B4-BE49-F238E27FC236}">
                <a16:creationId xmlns:a16="http://schemas.microsoft.com/office/drawing/2014/main" id="{6320B0C1-C496-4CBF-AACA-F31934B11A0A}"/>
              </a:ext>
            </a:extLst>
          </p:cNvPr>
          <p:cNvSpPr>
            <a:spLocks noGrp="1"/>
          </p:cNvSpPr>
          <p:nvPr>
            <p:ph type="sldNum" sz="quarter" idx="12"/>
          </p:nvPr>
        </p:nvSpPr>
        <p:spPr/>
        <p:txBody>
          <a:bodyPr/>
          <a:lstStyle/>
          <a:p>
            <a:r>
              <a:rPr lang="en-AU" dirty="0"/>
              <a:t>Slide </a:t>
            </a:r>
            <a:fld id="{BA9243F0-0414-44F2-B4F5-C7B0E760693D}" type="slidenum">
              <a:rPr lang="en-AU" smtClean="0"/>
              <a:pPr/>
              <a:t>‹#›</a:t>
            </a:fld>
            <a:endParaRPr lang="en-AU" dirty="0"/>
          </a:p>
        </p:txBody>
      </p:sp>
    </p:spTree>
    <p:extLst>
      <p:ext uri="{BB962C8B-B14F-4D97-AF65-F5344CB8AC3E}">
        <p14:creationId xmlns:p14="http://schemas.microsoft.com/office/powerpoint/2010/main" val="2298073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FCA9-9DE7-4F9D-96E0-4EC8DC0BC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B7CD9F-8187-443A-A61B-1AF0A9543C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1E7F8-8215-4EA7-83E8-32920F92EA0E}"/>
              </a:ext>
            </a:extLst>
          </p:cNvPr>
          <p:cNvSpPr>
            <a:spLocks noGrp="1"/>
          </p:cNvSpPr>
          <p:nvPr>
            <p:ph type="dt" sz="half" idx="10"/>
          </p:nvPr>
        </p:nvSpPr>
        <p:spPr/>
        <p:txBody>
          <a:bodyPr/>
          <a:lstStyle/>
          <a:p>
            <a:r>
              <a:rPr lang="en-US"/>
              <a:t>Friday, 14th May 2021</a:t>
            </a:r>
            <a:endParaRPr lang="en-AU"/>
          </a:p>
        </p:txBody>
      </p:sp>
      <p:sp>
        <p:nvSpPr>
          <p:cNvPr id="5" name="Footer Placeholder 4">
            <a:extLst>
              <a:ext uri="{FF2B5EF4-FFF2-40B4-BE49-F238E27FC236}">
                <a16:creationId xmlns:a16="http://schemas.microsoft.com/office/drawing/2014/main" id="{B41B8F2B-04E3-46C0-A3D2-FC22B328774B}"/>
              </a:ext>
            </a:extLst>
          </p:cNvPr>
          <p:cNvSpPr>
            <a:spLocks noGrp="1"/>
          </p:cNvSpPr>
          <p:nvPr>
            <p:ph type="ftr" sz="quarter" idx="11"/>
          </p:nvPr>
        </p:nvSpPr>
        <p:spPr/>
        <p:txBody>
          <a:bodyPr/>
          <a:lstStyle/>
          <a:p>
            <a:r>
              <a:rPr lang="en-AU"/>
              <a:t>2021 Grants &amp; Qualification Seminar</a:t>
            </a:r>
          </a:p>
        </p:txBody>
      </p:sp>
      <p:sp>
        <p:nvSpPr>
          <p:cNvPr id="6" name="Slide Number Placeholder 5">
            <a:extLst>
              <a:ext uri="{FF2B5EF4-FFF2-40B4-BE49-F238E27FC236}">
                <a16:creationId xmlns:a16="http://schemas.microsoft.com/office/drawing/2014/main" id="{78340E94-707D-48A0-BF3E-0DDE58E80DAF}"/>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37324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33802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7819-D6A4-4161-9FFC-660C1022B7F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9C4CBD5-E23C-456A-9199-B9974271C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2CD960B-4253-490C-B81D-04DB12C313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BFB9556-2723-416D-BE7D-CCFC5204C0D5}"/>
              </a:ext>
            </a:extLst>
          </p:cNvPr>
          <p:cNvSpPr>
            <a:spLocks noGrp="1"/>
          </p:cNvSpPr>
          <p:nvPr>
            <p:ph type="dt" sz="half" idx="10"/>
          </p:nvPr>
        </p:nvSpPr>
        <p:spPr/>
        <p:txBody>
          <a:bodyPr/>
          <a:lstStyle/>
          <a:p>
            <a:r>
              <a:rPr lang="en-US"/>
              <a:t>Friday, 14th May 2021</a:t>
            </a:r>
            <a:endParaRPr lang="en-AU"/>
          </a:p>
        </p:txBody>
      </p:sp>
      <p:sp>
        <p:nvSpPr>
          <p:cNvPr id="6" name="Footer Placeholder 5">
            <a:extLst>
              <a:ext uri="{FF2B5EF4-FFF2-40B4-BE49-F238E27FC236}">
                <a16:creationId xmlns:a16="http://schemas.microsoft.com/office/drawing/2014/main" id="{397105AB-96CB-44CE-8796-9C2FFFDFB536}"/>
              </a:ext>
            </a:extLst>
          </p:cNvPr>
          <p:cNvSpPr>
            <a:spLocks noGrp="1"/>
          </p:cNvSpPr>
          <p:nvPr>
            <p:ph type="ftr" sz="quarter" idx="11"/>
          </p:nvPr>
        </p:nvSpPr>
        <p:spPr/>
        <p:txBody>
          <a:bodyPr/>
          <a:lstStyle/>
          <a:p>
            <a:r>
              <a:rPr lang="en-AU"/>
              <a:t>2021 Grants &amp; Qualification Seminar</a:t>
            </a:r>
          </a:p>
        </p:txBody>
      </p:sp>
      <p:sp>
        <p:nvSpPr>
          <p:cNvPr id="7" name="Slide Number Placeholder 6">
            <a:extLst>
              <a:ext uri="{FF2B5EF4-FFF2-40B4-BE49-F238E27FC236}">
                <a16:creationId xmlns:a16="http://schemas.microsoft.com/office/drawing/2014/main" id="{F117E69D-7D14-4097-8B63-E85507CFCB1F}"/>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2829737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0616-3AC7-4D9D-93CF-40018BD0406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9CF4E52-CCFE-4314-8533-DD1D4D3C3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78840-A27B-4776-A20B-4DE84BA84A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03BB5A-A3CB-42AF-AE6C-0456FFADB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A2547-49F6-4CF8-AC46-A92CB875D8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745A4C1-48F5-48EF-8930-F4492DADB202}"/>
              </a:ext>
            </a:extLst>
          </p:cNvPr>
          <p:cNvSpPr>
            <a:spLocks noGrp="1"/>
          </p:cNvSpPr>
          <p:nvPr>
            <p:ph type="dt" sz="half" idx="10"/>
          </p:nvPr>
        </p:nvSpPr>
        <p:spPr/>
        <p:txBody>
          <a:bodyPr/>
          <a:lstStyle/>
          <a:p>
            <a:r>
              <a:rPr lang="en-US"/>
              <a:t>Friday, 14th May 2021</a:t>
            </a:r>
            <a:endParaRPr lang="en-AU"/>
          </a:p>
        </p:txBody>
      </p:sp>
      <p:sp>
        <p:nvSpPr>
          <p:cNvPr id="8" name="Footer Placeholder 7">
            <a:extLst>
              <a:ext uri="{FF2B5EF4-FFF2-40B4-BE49-F238E27FC236}">
                <a16:creationId xmlns:a16="http://schemas.microsoft.com/office/drawing/2014/main" id="{69D6296A-743C-406D-8C34-2A758B3A6D52}"/>
              </a:ext>
            </a:extLst>
          </p:cNvPr>
          <p:cNvSpPr>
            <a:spLocks noGrp="1"/>
          </p:cNvSpPr>
          <p:nvPr>
            <p:ph type="ftr" sz="quarter" idx="11"/>
          </p:nvPr>
        </p:nvSpPr>
        <p:spPr/>
        <p:txBody>
          <a:bodyPr/>
          <a:lstStyle/>
          <a:p>
            <a:r>
              <a:rPr lang="en-AU"/>
              <a:t>2021 Grants &amp; Qualification Seminar</a:t>
            </a:r>
          </a:p>
        </p:txBody>
      </p:sp>
      <p:sp>
        <p:nvSpPr>
          <p:cNvPr id="9" name="Slide Number Placeholder 8">
            <a:extLst>
              <a:ext uri="{FF2B5EF4-FFF2-40B4-BE49-F238E27FC236}">
                <a16:creationId xmlns:a16="http://schemas.microsoft.com/office/drawing/2014/main" id="{268BBDF2-BDC7-4EA1-B86A-B1339F912739}"/>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299996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79E6-4928-4410-8EC7-94E66A5AF4B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1906492-9104-441F-BF9D-F9CA7B4CDC44}"/>
              </a:ext>
            </a:extLst>
          </p:cNvPr>
          <p:cNvSpPr>
            <a:spLocks noGrp="1"/>
          </p:cNvSpPr>
          <p:nvPr>
            <p:ph type="dt" sz="half" idx="10"/>
          </p:nvPr>
        </p:nvSpPr>
        <p:spPr/>
        <p:txBody>
          <a:bodyPr/>
          <a:lstStyle/>
          <a:p>
            <a:r>
              <a:rPr lang="en-US"/>
              <a:t>Friday, 14th May 2021</a:t>
            </a:r>
            <a:endParaRPr lang="en-AU"/>
          </a:p>
        </p:txBody>
      </p:sp>
      <p:sp>
        <p:nvSpPr>
          <p:cNvPr id="4" name="Footer Placeholder 3">
            <a:extLst>
              <a:ext uri="{FF2B5EF4-FFF2-40B4-BE49-F238E27FC236}">
                <a16:creationId xmlns:a16="http://schemas.microsoft.com/office/drawing/2014/main" id="{49DAA5FB-2990-43DE-81AF-4AB8DCCAD40F}"/>
              </a:ext>
            </a:extLst>
          </p:cNvPr>
          <p:cNvSpPr>
            <a:spLocks noGrp="1"/>
          </p:cNvSpPr>
          <p:nvPr>
            <p:ph type="ftr" sz="quarter" idx="11"/>
          </p:nvPr>
        </p:nvSpPr>
        <p:spPr/>
        <p:txBody>
          <a:bodyPr/>
          <a:lstStyle/>
          <a:p>
            <a:r>
              <a:rPr lang="en-AU"/>
              <a:t>2021 Grants &amp; Qualification Seminar</a:t>
            </a:r>
          </a:p>
        </p:txBody>
      </p:sp>
      <p:sp>
        <p:nvSpPr>
          <p:cNvPr id="5" name="Slide Number Placeholder 4">
            <a:extLst>
              <a:ext uri="{FF2B5EF4-FFF2-40B4-BE49-F238E27FC236}">
                <a16:creationId xmlns:a16="http://schemas.microsoft.com/office/drawing/2014/main" id="{E646605C-D0B2-468F-983D-AC69B15257B7}"/>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2364669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5B2D5-25B5-484B-9746-CD0EF47817B9}"/>
              </a:ext>
            </a:extLst>
          </p:cNvPr>
          <p:cNvSpPr>
            <a:spLocks noGrp="1"/>
          </p:cNvSpPr>
          <p:nvPr>
            <p:ph type="dt" sz="half" idx="10"/>
          </p:nvPr>
        </p:nvSpPr>
        <p:spPr/>
        <p:txBody>
          <a:bodyPr/>
          <a:lstStyle/>
          <a:p>
            <a:r>
              <a:rPr lang="en-US"/>
              <a:t>Friday, 14th May 2021</a:t>
            </a:r>
            <a:endParaRPr lang="en-AU"/>
          </a:p>
        </p:txBody>
      </p:sp>
      <p:sp>
        <p:nvSpPr>
          <p:cNvPr id="3" name="Footer Placeholder 2">
            <a:extLst>
              <a:ext uri="{FF2B5EF4-FFF2-40B4-BE49-F238E27FC236}">
                <a16:creationId xmlns:a16="http://schemas.microsoft.com/office/drawing/2014/main" id="{27F42324-4183-4E32-8659-9A4C3901161B}"/>
              </a:ext>
            </a:extLst>
          </p:cNvPr>
          <p:cNvSpPr>
            <a:spLocks noGrp="1"/>
          </p:cNvSpPr>
          <p:nvPr>
            <p:ph type="ftr" sz="quarter" idx="11"/>
          </p:nvPr>
        </p:nvSpPr>
        <p:spPr/>
        <p:txBody>
          <a:bodyPr/>
          <a:lstStyle/>
          <a:p>
            <a:r>
              <a:rPr lang="en-AU"/>
              <a:t>2021 Grants &amp; Qualification Seminar</a:t>
            </a:r>
          </a:p>
        </p:txBody>
      </p:sp>
      <p:sp>
        <p:nvSpPr>
          <p:cNvPr id="4" name="Slide Number Placeholder 3">
            <a:extLst>
              <a:ext uri="{FF2B5EF4-FFF2-40B4-BE49-F238E27FC236}">
                <a16:creationId xmlns:a16="http://schemas.microsoft.com/office/drawing/2014/main" id="{C93EB6FE-2A0C-42BE-B4BA-385CD0D58750}"/>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1743412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67DB-DAFA-4CAA-BE48-D3CB27E95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BB5D1C4-46A4-45EC-B7D2-2EE7C03AA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AAAFE04-4855-4645-9ACA-AFF50D2CF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7A5B0-DF1F-45B0-95BB-7463E7D6E519}"/>
              </a:ext>
            </a:extLst>
          </p:cNvPr>
          <p:cNvSpPr>
            <a:spLocks noGrp="1"/>
          </p:cNvSpPr>
          <p:nvPr>
            <p:ph type="dt" sz="half" idx="10"/>
          </p:nvPr>
        </p:nvSpPr>
        <p:spPr/>
        <p:txBody>
          <a:bodyPr/>
          <a:lstStyle/>
          <a:p>
            <a:r>
              <a:rPr lang="en-US"/>
              <a:t>Friday, 14th May 2021</a:t>
            </a:r>
            <a:endParaRPr lang="en-AU"/>
          </a:p>
        </p:txBody>
      </p:sp>
      <p:sp>
        <p:nvSpPr>
          <p:cNvPr id="6" name="Footer Placeholder 5">
            <a:extLst>
              <a:ext uri="{FF2B5EF4-FFF2-40B4-BE49-F238E27FC236}">
                <a16:creationId xmlns:a16="http://schemas.microsoft.com/office/drawing/2014/main" id="{70178317-CED4-48BA-9230-4A38F224F591}"/>
              </a:ext>
            </a:extLst>
          </p:cNvPr>
          <p:cNvSpPr>
            <a:spLocks noGrp="1"/>
          </p:cNvSpPr>
          <p:nvPr>
            <p:ph type="ftr" sz="quarter" idx="11"/>
          </p:nvPr>
        </p:nvSpPr>
        <p:spPr/>
        <p:txBody>
          <a:bodyPr/>
          <a:lstStyle/>
          <a:p>
            <a:r>
              <a:rPr lang="en-AU"/>
              <a:t>2021 Grants &amp; Qualification Seminar</a:t>
            </a:r>
          </a:p>
        </p:txBody>
      </p:sp>
      <p:sp>
        <p:nvSpPr>
          <p:cNvPr id="7" name="Slide Number Placeholder 6">
            <a:extLst>
              <a:ext uri="{FF2B5EF4-FFF2-40B4-BE49-F238E27FC236}">
                <a16:creationId xmlns:a16="http://schemas.microsoft.com/office/drawing/2014/main" id="{1D7F5A30-FFCA-4A05-9208-833A57380EDA}"/>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1282893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B425-C8A9-4C06-BA78-3F5D7D9AC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C95E60E-3BC3-4A10-8060-BBBCBCD1A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4A38600-BA68-47A6-BD7F-173768AE8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2A4F1-9AF1-4ABC-A1D6-42729581696A}"/>
              </a:ext>
            </a:extLst>
          </p:cNvPr>
          <p:cNvSpPr>
            <a:spLocks noGrp="1"/>
          </p:cNvSpPr>
          <p:nvPr>
            <p:ph type="dt" sz="half" idx="10"/>
          </p:nvPr>
        </p:nvSpPr>
        <p:spPr/>
        <p:txBody>
          <a:bodyPr/>
          <a:lstStyle/>
          <a:p>
            <a:r>
              <a:rPr lang="en-US"/>
              <a:t>Friday, 14th May 2021</a:t>
            </a:r>
            <a:endParaRPr lang="en-AU"/>
          </a:p>
        </p:txBody>
      </p:sp>
      <p:sp>
        <p:nvSpPr>
          <p:cNvPr id="6" name="Footer Placeholder 5">
            <a:extLst>
              <a:ext uri="{FF2B5EF4-FFF2-40B4-BE49-F238E27FC236}">
                <a16:creationId xmlns:a16="http://schemas.microsoft.com/office/drawing/2014/main" id="{67B4105C-DE74-4C3D-9A95-BFB1D8E2B88C}"/>
              </a:ext>
            </a:extLst>
          </p:cNvPr>
          <p:cNvSpPr>
            <a:spLocks noGrp="1"/>
          </p:cNvSpPr>
          <p:nvPr>
            <p:ph type="ftr" sz="quarter" idx="11"/>
          </p:nvPr>
        </p:nvSpPr>
        <p:spPr/>
        <p:txBody>
          <a:bodyPr/>
          <a:lstStyle/>
          <a:p>
            <a:r>
              <a:rPr lang="en-AU"/>
              <a:t>2021 Grants &amp; Qualification Seminar</a:t>
            </a:r>
          </a:p>
        </p:txBody>
      </p:sp>
      <p:sp>
        <p:nvSpPr>
          <p:cNvPr id="7" name="Slide Number Placeholder 6">
            <a:extLst>
              <a:ext uri="{FF2B5EF4-FFF2-40B4-BE49-F238E27FC236}">
                <a16:creationId xmlns:a16="http://schemas.microsoft.com/office/drawing/2014/main" id="{C4378444-3C38-4787-86C0-8A3CCDB26F4D}"/>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3246440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C832-2C51-4C08-A8B2-29AD326B18C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D5F5FAE-F682-4D6A-9D1E-8D0FE89AB0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3F65E3A-5404-4943-A0C3-FEEDAC59D6C5}"/>
              </a:ext>
            </a:extLst>
          </p:cNvPr>
          <p:cNvSpPr>
            <a:spLocks noGrp="1"/>
          </p:cNvSpPr>
          <p:nvPr>
            <p:ph type="dt" sz="half" idx="10"/>
          </p:nvPr>
        </p:nvSpPr>
        <p:spPr/>
        <p:txBody>
          <a:bodyPr/>
          <a:lstStyle/>
          <a:p>
            <a:r>
              <a:rPr lang="en-US"/>
              <a:t>Friday, 14th May 2021</a:t>
            </a:r>
            <a:endParaRPr lang="en-AU"/>
          </a:p>
        </p:txBody>
      </p:sp>
      <p:sp>
        <p:nvSpPr>
          <p:cNvPr id="5" name="Footer Placeholder 4">
            <a:extLst>
              <a:ext uri="{FF2B5EF4-FFF2-40B4-BE49-F238E27FC236}">
                <a16:creationId xmlns:a16="http://schemas.microsoft.com/office/drawing/2014/main" id="{AF97F49F-1AE1-4BC5-9FC0-22942E47A232}"/>
              </a:ext>
            </a:extLst>
          </p:cNvPr>
          <p:cNvSpPr>
            <a:spLocks noGrp="1"/>
          </p:cNvSpPr>
          <p:nvPr>
            <p:ph type="ftr" sz="quarter" idx="11"/>
          </p:nvPr>
        </p:nvSpPr>
        <p:spPr/>
        <p:txBody>
          <a:bodyPr/>
          <a:lstStyle/>
          <a:p>
            <a:r>
              <a:rPr lang="en-AU"/>
              <a:t>2021 Grants &amp; Qualification Seminar</a:t>
            </a:r>
          </a:p>
        </p:txBody>
      </p:sp>
      <p:sp>
        <p:nvSpPr>
          <p:cNvPr id="6" name="Slide Number Placeholder 5">
            <a:extLst>
              <a:ext uri="{FF2B5EF4-FFF2-40B4-BE49-F238E27FC236}">
                <a16:creationId xmlns:a16="http://schemas.microsoft.com/office/drawing/2014/main" id="{97E8C576-962E-4A0A-A00B-3F0ED8F10FBB}"/>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2090945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8D211-0614-43C6-B572-341FDE9F37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78685E5-786C-4DD8-A32B-21F9F4773F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1F1817-A0DB-4FBD-88F8-18F733612288}"/>
              </a:ext>
            </a:extLst>
          </p:cNvPr>
          <p:cNvSpPr>
            <a:spLocks noGrp="1"/>
          </p:cNvSpPr>
          <p:nvPr>
            <p:ph type="dt" sz="half" idx="10"/>
          </p:nvPr>
        </p:nvSpPr>
        <p:spPr/>
        <p:txBody>
          <a:bodyPr/>
          <a:lstStyle/>
          <a:p>
            <a:r>
              <a:rPr lang="en-US"/>
              <a:t>Friday, 14th May 2021</a:t>
            </a:r>
            <a:endParaRPr lang="en-AU"/>
          </a:p>
        </p:txBody>
      </p:sp>
      <p:sp>
        <p:nvSpPr>
          <p:cNvPr id="5" name="Footer Placeholder 4">
            <a:extLst>
              <a:ext uri="{FF2B5EF4-FFF2-40B4-BE49-F238E27FC236}">
                <a16:creationId xmlns:a16="http://schemas.microsoft.com/office/drawing/2014/main" id="{D5797381-482B-494F-B141-886AD014C641}"/>
              </a:ext>
            </a:extLst>
          </p:cNvPr>
          <p:cNvSpPr>
            <a:spLocks noGrp="1"/>
          </p:cNvSpPr>
          <p:nvPr>
            <p:ph type="ftr" sz="quarter" idx="11"/>
          </p:nvPr>
        </p:nvSpPr>
        <p:spPr/>
        <p:txBody>
          <a:bodyPr/>
          <a:lstStyle/>
          <a:p>
            <a:r>
              <a:rPr lang="en-AU"/>
              <a:t>2021 Grants &amp; Qualification Seminar</a:t>
            </a:r>
          </a:p>
        </p:txBody>
      </p:sp>
      <p:sp>
        <p:nvSpPr>
          <p:cNvPr id="6" name="Slide Number Placeholder 5">
            <a:extLst>
              <a:ext uri="{FF2B5EF4-FFF2-40B4-BE49-F238E27FC236}">
                <a16:creationId xmlns:a16="http://schemas.microsoft.com/office/drawing/2014/main" id="{D909C30B-55A1-437A-ADF5-0AA350E33095}"/>
              </a:ext>
            </a:extLst>
          </p:cNvPr>
          <p:cNvSpPr>
            <a:spLocks noGrp="1"/>
          </p:cNvSpPr>
          <p:nvPr>
            <p:ph type="sldNum" sz="quarter" idx="12"/>
          </p:nvPr>
        </p:nvSpPr>
        <p:spPr/>
        <p:txBody>
          <a:bodyPr/>
          <a:lstStyle/>
          <a:p>
            <a:fld id="{BA9243F0-0414-44F2-B4F5-C7B0E760693D}" type="slidenum">
              <a:rPr lang="en-AU" smtClean="0"/>
              <a:t>‹#›</a:t>
            </a:fld>
            <a:endParaRPr lang="en-AU"/>
          </a:p>
        </p:txBody>
      </p:sp>
    </p:spTree>
    <p:extLst>
      <p:ext uri="{BB962C8B-B14F-4D97-AF65-F5344CB8AC3E}">
        <p14:creationId xmlns:p14="http://schemas.microsoft.com/office/powerpoint/2010/main" val="1067360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34B2-1414-4F50-7B04-31EEF9511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3BD8101-A655-ED44-2188-A95ABD390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F67C29B-806D-ED8D-39B9-32A60C4F8735}"/>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5" name="Footer Placeholder 4">
            <a:extLst>
              <a:ext uri="{FF2B5EF4-FFF2-40B4-BE49-F238E27FC236}">
                <a16:creationId xmlns:a16="http://schemas.microsoft.com/office/drawing/2014/main" id="{260EEE9F-5B6E-489F-7107-87155A3DB6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640B0B-6505-BBDD-DCCD-71E0F5854CAF}"/>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3065228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FE84-6D58-84A6-B2F2-DC5DF7F6E3B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276874-83DD-61F8-2C7D-0A08C90B16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788C4B-E3C7-8824-2ABC-D36ACEED310F}"/>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5" name="Footer Placeholder 4">
            <a:extLst>
              <a:ext uri="{FF2B5EF4-FFF2-40B4-BE49-F238E27FC236}">
                <a16:creationId xmlns:a16="http://schemas.microsoft.com/office/drawing/2014/main" id="{A3A0DAA3-8D78-C1A9-FBFB-512C87D54C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8566A8-B15A-7DD6-616E-C50D85B4541F}"/>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347976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9044B-61DE-4F6E-AF57-8EA25A8BD61E}" type="datetimeFigureOut">
              <a:rPr lang="en-AU" smtClean="0"/>
              <a:t>17/05/2023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382145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05D0-5000-C1C1-12EA-DED9F887B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9CDFB86-F2C9-1273-C449-9365C062D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936EEB-2E13-7D7D-4D7B-F22AE1137FAD}"/>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5" name="Footer Placeholder 4">
            <a:extLst>
              <a:ext uri="{FF2B5EF4-FFF2-40B4-BE49-F238E27FC236}">
                <a16:creationId xmlns:a16="http://schemas.microsoft.com/office/drawing/2014/main" id="{92F6D55F-4879-612A-EE07-CD35C228BD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CAA7F25-49BF-3617-191E-1AF543D4813B}"/>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1880703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384D-244C-E157-EC1C-7CBEA453B1B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4F9CB1C-FE0A-65D0-FD60-FF22D2759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E9D10F5-C9E0-B34F-B2E8-FDE4C4E8E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A4BA045-47B1-5DFD-D02A-6BAF34671564}"/>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6" name="Footer Placeholder 5">
            <a:extLst>
              <a:ext uri="{FF2B5EF4-FFF2-40B4-BE49-F238E27FC236}">
                <a16:creationId xmlns:a16="http://schemas.microsoft.com/office/drawing/2014/main" id="{B7125C0B-7531-1E39-F22C-DE774B63341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A17BC0E-8727-833A-720C-880F147F024B}"/>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3234835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2C1C-A852-B0C7-2A22-EF7638B32FF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70FBA9-2C24-8408-7C89-BA0908A56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D6B9D-0E24-CF1A-E6A2-B145DDE12F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BEE6276-D01B-9118-56B7-B5DE3CB58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348F80-B22F-47AC-6844-2DE9084D0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FD6E452-52E9-BC94-2BA7-B07B580C4389}"/>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8" name="Footer Placeholder 7">
            <a:extLst>
              <a:ext uri="{FF2B5EF4-FFF2-40B4-BE49-F238E27FC236}">
                <a16:creationId xmlns:a16="http://schemas.microsoft.com/office/drawing/2014/main" id="{84DB7E98-C866-1DC9-3BF2-76C9E98F23A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A905B95-801D-41D0-2340-06F9B53F58D7}"/>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86488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D09F-1C91-A572-C51F-1A34EE394B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8AC67C-B5BE-ED5B-27D7-C65EF5799299}"/>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4" name="Footer Placeholder 3">
            <a:extLst>
              <a:ext uri="{FF2B5EF4-FFF2-40B4-BE49-F238E27FC236}">
                <a16:creationId xmlns:a16="http://schemas.microsoft.com/office/drawing/2014/main" id="{D40D2568-CC6F-4B3C-2EC7-E02D6417110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41A58AC-BF36-C4D1-F0B7-5DDE5BE6F5D7}"/>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4191039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ABED8-2B49-B99B-E24F-25139B4519E1}"/>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3" name="Footer Placeholder 2">
            <a:extLst>
              <a:ext uri="{FF2B5EF4-FFF2-40B4-BE49-F238E27FC236}">
                <a16:creationId xmlns:a16="http://schemas.microsoft.com/office/drawing/2014/main" id="{D23A15C7-8265-008C-3060-B09A9E48113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E05C842-FE90-9A77-8BAB-C14C2E6A9869}"/>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1885737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AA50-6E25-9BD5-08C7-8AC916384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928F22B-D49E-9E81-236D-C0FFBCD92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DA86A2C-0CF6-C933-6563-B7AF9A653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DBFB1-4488-8722-BA80-1D1CD53F43E3}"/>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6" name="Footer Placeholder 5">
            <a:extLst>
              <a:ext uri="{FF2B5EF4-FFF2-40B4-BE49-F238E27FC236}">
                <a16:creationId xmlns:a16="http://schemas.microsoft.com/office/drawing/2014/main" id="{D5755E52-CECD-8426-57BD-5C0120F1B6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7A0EAD3-0B9E-CB56-D0D6-11AD3F709D6B}"/>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492829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66C6-35C5-E84A-9B4D-521482E7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0986651-74FD-94AD-09CB-ED872F2BD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1565DC0-8EC1-4044-1C31-8620B8373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0E0DE-924F-B431-D1DA-882713E566C8}"/>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6" name="Footer Placeholder 5">
            <a:extLst>
              <a:ext uri="{FF2B5EF4-FFF2-40B4-BE49-F238E27FC236}">
                <a16:creationId xmlns:a16="http://schemas.microsoft.com/office/drawing/2014/main" id="{641FA9FD-E83A-0E55-8C8E-2FAB2BAABC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BC38D1-7BA1-40CB-5156-58EE5FE47171}"/>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2843847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C989-3C29-462B-95EE-5AF32C3963B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58108B9-B2B0-569B-78D4-DC351CBAA9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F8785C-972F-BEF8-566A-D67D60E8AA51}"/>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5" name="Footer Placeholder 4">
            <a:extLst>
              <a:ext uri="{FF2B5EF4-FFF2-40B4-BE49-F238E27FC236}">
                <a16:creationId xmlns:a16="http://schemas.microsoft.com/office/drawing/2014/main" id="{BD8390C6-1571-09EE-4FEC-71CBA1FE3D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16A7F6-EEBB-7AAB-599A-90E43F0110DE}"/>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2403221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9721B-7907-452D-1353-58521E96A5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E891902-3290-729C-C11B-68DF623759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756C6F-2CCE-9E33-CEE5-02F2DEDC6967}"/>
              </a:ext>
            </a:extLst>
          </p:cNvPr>
          <p:cNvSpPr>
            <a:spLocks noGrp="1"/>
          </p:cNvSpPr>
          <p:nvPr>
            <p:ph type="dt" sz="half" idx="10"/>
          </p:nvPr>
        </p:nvSpPr>
        <p:spPr/>
        <p:txBody>
          <a:bodyPr/>
          <a:lstStyle/>
          <a:p>
            <a:fld id="{4B22A4F7-44CC-4B27-A192-244FAA6F5A24}" type="datetimeFigureOut">
              <a:rPr lang="en-AU" smtClean="0"/>
              <a:t>16/05/2023</a:t>
            </a:fld>
            <a:endParaRPr lang="en-AU"/>
          </a:p>
        </p:txBody>
      </p:sp>
      <p:sp>
        <p:nvSpPr>
          <p:cNvPr id="5" name="Footer Placeholder 4">
            <a:extLst>
              <a:ext uri="{FF2B5EF4-FFF2-40B4-BE49-F238E27FC236}">
                <a16:creationId xmlns:a16="http://schemas.microsoft.com/office/drawing/2014/main" id="{281083E2-9707-7C0B-6EE5-79628F7D2A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2A1375-A2F3-FDA2-2007-0278676ED11D}"/>
              </a:ext>
            </a:extLst>
          </p:cNvPr>
          <p:cNvSpPr>
            <a:spLocks noGrp="1"/>
          </p:cNvSpPr>
          <p:nvPr>
            <p:ph type="sldNum" sz="quarter" idx="12"/>
          </p:nvPr>
        </p:nvSpPr>
        <p:spPr/>
        <p:txBody>
          <a:bodyPr/>
          <a:lstStyle/>
          <a:p>
            <a:fld id="{2F9D3FE1-0887-4825-9CC4-58BC5B6EE3A5}" type="slidenum">
              <a:rPr lang="en-AU" smtClean="0"/>
              <a:t>‹#›</a:t>
            </a:fld>
            <a:endParaRPr lang="en-AU"/>
          </a:p>
        </p:txBody>
      </p:sp>
    </p:spTree>
    <p:extLst>
      <p:ext uri="{BB962C8B-B14F-4D97-AF65-F5344CB8AC3E}">
        <p14:creationId xmlns:p14="http://schemas.microsoft.com/office/powerpoint/2010/main" val="139866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E9044B-61DE-4F6E-AF57-8EA25A8BD61E}" type="datetimeFigureOut">
              <a:rPr lang="en-AU" smtClean="0"/>
              <a:t>17/05/2023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143179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E9044B-61DE-4F6E-AF57-8EA25A8BD61E}" type="datetimeFigureOut">
              <a:rPr lang="en-AU" smtClean="0"/>
              <a:t>17/05/2023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374412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E9044B-61DE-4F6E-AF57-8EA25A8BD61E}" type="datetimeFigureOut">
              <a:rPr lang="en-AU" smtClean="0"/>
              <a:t>17/05/2023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366793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9044B-61DE-4F6E-AF57-8EA25A8BD61E}" type="datetimeFigureOut">
              <a:rPr lang="en-AU" smtClean="0"/>
              <a:t>17/05/2023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217049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E9044B-61DE-4F6E-AF57-8EA25A8BD61E}" type="datetimeFigureOut">
              <a:rPr lang="en-AU" smtClean="0"/>
              <a:t>17/05/2023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BCE00C-D928-479F-A06F-E73182D341E4}" type="slidenum">
              <a:rPr lang="en-AU" smtClean="0"/>
              <a:t>‹#›</a:t>
            </a:fld>
            <a:endParaRPr lang="en-AU"/>
          </a:p>
        </p:txBody>
      </p:sp>
    </p:spTree>
    <p:extLst>
      <p:ext uri="{BB962C8B-B14F-4D97-AF65-F5344CB8AC3E}">
        <p14:creationId xmlns:p14="http://schemas.microsoft.com/office/powerpoint/2010/main" val="44095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BCE00C-D928-479F-A06F-E73182D341E4}" type="slidenum">
              <a:rPr lang="en-AU" smtClean="0"/>
              <a:t>‹#›</a:t>
            </a:fld>
            <a:endParaRPr lang="en-AU"/>
          </a:p>
        </p:txBody>
      </p:sp>
      <p:sp>
        <p:nvSpPr>
          <p:cNvPr id="5" name="Date Placeholder 4"/>
          <p:cNvSpPr>
            <a:spLocks noGrp="1"/>
          </p:cNvSpPr>
          <p:nvPr>
            <p:ph type="dt" sz="half" idx="10"/>
          </p:nvPr>
        </p:nvSpPr>
        <p:spPr/>
        <p:txBody>
          <a:bodyPr/>
          <a:lstStyle/>
          <a:p>
            <a:fld id="{1AE9044B-61DE-4F6E-AF57-8EA25A8BD61E}" type="datetimeFigureOut">
              <a:rPr lang="en-AU" smtClean="0"/>
              <a:t>17/05/2023</a:t>
            </a:fld>
            <a:endParaRPr lang="en-AU"/>
          </a:p>
        </p:txBody>
      </p:sp>
    </p:spTree>
    <p:extLst>
      <p:ext uri="{BB962C8B-B14F-4D97-AF65-F5344CB8AC3E}">
        <p14:creationId xmlns:p14="http://schemas.microsoft.com/office/powerpoint/2010/main" val="409108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EDB8D0-98ED-4B86-9D5F-E61ADC70144D}" type="datetimeFigureOut">
              <a:rPr lang="en-US" smtClean="0"/>
              <a:pPr/>
              <a:t>5/17/2023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885788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AE917-ECBA-4E59-9325-69BF44278154}"/>
              </a:ext>
            </a:extLst>
          </p:cNvPr>
          <p:cNvSpPr>
            <a:spLocks noGrp="1"/>
          </p:cNvSpPr>
          <p:nvPr>
            <p:ph type="title"/>
          </p:nvPr>
        </p:nvSpPr>
        <p:spPr>
          <a:xfrm>
            <a:off x="3319670" y="357471"/>
            <a:ext cx="8120269" cy="825598"/>
          </a:xfrm>
          <a:prstGeom prst="rect">
            <a:avLst/>
          </a:prstGeom>
        </p:spPr>
        <p:txBody>
          <a:bodyPr vert="horz" lIns="91440" tIns="45720" rIns="91440" bIns="45720" rtlCol="0" anchor="ctr">
            <a:normAutofit/>
          </a:bodyPr>
          <a:lstStyle/>
          <a:p>
            <a:r>
              <a:rPr lang="en-US" dirty="0"/>
              <a:t>Click to edit Slide title</a:t>
            </a:r>
            <a:endParaRPr lang="en-AU" dirty="0"/>
          </a:p>
        </p:txBody>
      </p:sp>
      <p:sp>
        <p:nvSpPr>
          <p:cNvPr id="3" name="Text Placeholder 2">
            <a:extLst>
              <a:ext uri="{FF2B5EF4-FFF2-40B4-BE49-F238E27FC236}">
                <a16:creationId xmlns:a16="http://schemas.microsoft.com/office/drawing/2014/main" id="{7457C733-9AAC-4AF3-B0B8-1E715DAC27BA}"/>
              </a:ext>
            </a:extLst>
          </p:cNvPr>
          <p:cNvSpPr>
            <a:spLocks noGrp="1"/>
          </p:cNvSpPr>
          <p:nvPr>
            <p:ph type="body" idx="1"/>
          </p:nvPr>
        </p:nvSpPr>
        <p:spPr>
          <a:xfrm>
            <a:off x="357294" y="1420566"/>
            <a:ext cx="11477411" cy="4840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7FDCF59-C442-45CA-96C2-39B1BA672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Friday, 14th May 2021</a:t>
            </a:r>
            <a:endParaRPr lang="en-AU"/>
          </a:p>
        </p:txBody>
      </p:sp>
      <p:sp>
        <p:nvSpPr>
          <p:cNvPr id="5" name="Footer Placeholder 4">
            <a:extLst>
              <a:ext uri="{FF2B5EF4-FFF2-40B4-BE49-F238E27FC236}">
                <a16:creationId xmlns:a16="http://schemas.microsoft.com/office/drawing/2014/main" id="{D1FFC6AA-2683-4360-AB59-F4735E52B7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2021 Grants &amp; Qualification Seminar</a:t>
            </a:r>
          </a:p>
        </p:txBody>
      </p:sp>
      <p:sp>
        <p:nvSpPr>
          <p:cNvPr id="6" name="Slide Number Placeholder 5">
            <a:extLst>
              <a:ext uri="{FF2B5EF4-FFF2-40B4-BE49-F238E27FC236}">
                <a16:creationId xmlns:a16="http://schemas.microsoft.com/office/drawing/2014/main" id="{FA545DE7-5BBB-4C0C-90F5-062E66412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AU"/>
              <a:t>Slide </a:t>
            </a:r>
            <a:fld id="{BA9243F0-0414-44F2-B4F5-C7B0E760693D}" type="slidenum">
              <a:rPr lang="en-AU" smtClean="0"/>
              <a:pPr/>
              <a:t>‹#›</a:t>
            </a:fld>
            <a:endParaRPr lang="en-AU" dirty="0"/>
          </a:p>
        </p:txBody>
      </p:sp>
      <p:pic>
        <p:nvPicPr>
          <p:cNvPr id="7" name="Picture 6" descr="6298_PNG for Word documents presentations and web use_AdditionalFile.png">
            <a:extLst>
              <a:ext uri="{FF2B5EF4-FFF2-40B4-BE49-F238E27FC236}">
                <a16:creationId xmlns:a16="http://schemas.microsoft.com/office/drawing/2014/main" id="{991933D4-1082-4DC5-A75D-817CF7FCDFA3}"/>
              </a:ext>
            </a:extLst>
          </p:cNvPr>
          <p:cNvPicPr>
            <a:picLocks noChangeAspect="1"/>
          </p:cNvPicPr>
          <p:nvPr userDrawn="1"/>
        </p:nvPicPr>
        <p:blipFill>
          <a:blip r:embed="rId13" cstate="print"/>
          <a:stretch>
            <a:fillRect/>
          </a:stretch>
        </p:blipFill>
        <p:spPr>
          <a:xfrm>
            <a:off x="1073425" y="357471"/>
            <a:ext cx="2113563" cy="773046"/>
          </a:xfrm>
          <a:prstGeom prst="rect">
            <a:avLst/>
          </a:prstGeom>
        </p:spPr>
      </p:pic>
      <p:cxnSp>
        <p:nvCxnSpPr>
          <p:cNvPr id="9" name="Straight Connector 8">
            <a:extLst>
              <a:ext uri="{FF2B5EF4-FFF2-40B4-BE49-F238E27FC236}">
                <a16:creationId xmlns:a16="http://schemas.microsoft.com/office/drawing/2014/main" id="{DDCE43BA-89ED-43D6-A55B-545F9D6076B2}"/>
              </a:ext>
            </a:extLst>
          </p:cNvPr>
          <p:cNvCxnSpPr>
            <a:cxnSpLocks/>
          </p:cNvCxnSpPr>
          <p:nvPr userDrawn="1"/>
        </p:nvCxnSpPr>
        <p:spPr>
          <a:xfrm>
            <a:off x="360091" y="1278251"/>
            <a:ext cx="11519451"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436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ctr" defTabSz="914400" rtl="0" eaLnBrk="1" latinLnBrk="0" hangingPunct="1">
        <a:lnSpc>
          <a:spcPct val="90000"/>
        </a:lnSpc>
        <a:spcBef>
          <a:spcPct val="0"/>
        </a:spcBef>
        <a:buNone/>
        <a:defRPr sz="4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0F215-AAB7-8B15-5149-EC3C420E2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774AC2-1184-B4EE-498D-536B29CA8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DC47C6-4D0D-56C6-1C04-962B8EC3D6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2A4F7-44CC-4B27-A192-244FAA6F5A24}" type="datetimeFigureOut">
              <a:rPr lang="en-AU" smtClean="0"/>
              <a:t>16/05/2023</a:t>
            </a:fld>
            <a:endParaRPr lang="en-AU"/>
          </a:p>
        </p:txBody>
      </p:sp>
      <p:sp>
        <p:nvSpPr>
          <p:cNvPr id="5" name="Footer Placeholder 4">
            <a:extLst>
              <a:ext uri="{FF2B5EF4-FFF2-40B4-BE49-F238E27FC236}">
                <a16:creationId xmlns:a16="http://schemas.microsoft.com/office/drawing/2014/main" id="{AC0450E2-B518-387D-9532-A3BC4B8F2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574341B-C87E-526A-17C6-73B23DF5F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D3FE1-0887-4825-9CC4-58BC5B6EE3A5}" type="slidenum">
              <a:rPr lang="en-AU" smtClean="0"/>
              <a:t>‹#›</a:t>
            </a:fld>
            <a:endParaRPr lang="en-AU"/>
          </a:p>
        </p:txBody>
      </p:sp>
    </p:spTree>
    <p:extLst>
      <p:ext uri="{BB962C8B-B14F-4D97-AF65-F5344CB8AC3E}">
        <p14:creationId xmlns:p14="http://schemas.microsoft.com/office/powerpoint/2010/main" val="37233873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hyperlink" Target="mailto:grants@9810rotary.org.au"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my.rotary.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map.rotary.org/en/project/pages/project_showcase.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map.rotary.org/en/project/pages/project_showcase.aspx" TargetMode="External"/><Relationship Id="rId5" Type="http://schemas.openxmlformats.org/officeDocument/2006/relationships/image" Target="../media/image15.png"/><Relationship Id="rId10" Type="http://schemas.openxmlformats.org/officeDocument/2006/relationships/hyperlink" Target="https://www.9810rotary.org.au/page/international-service" TargetMode="External"/><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8F16F6-1EFF-4A24-B68F-3D247BF7A555}"/>
              </a:ext>
            </a:extLst>
          </p:cNvPr>
          <p:cNvSpPr txBox="1"/>
          <p:nvPr/>
        </p:nvSpPr>
        <p:spPr>
          <a:xfrm>
            <a:off x="1469572" y="4684234"/>
            <a:ext cx="9568542" cy="1384995"/>
          </a:xfrm>
          <a:prstGeom prst="rect">
            <a:avLst/>
          </a:prstGeom>
          <a:noFill/>
        </p:spPr>
        <p:txBody>
          <a:bodyPr wrap="square" rtlCol="0">
            <a:spAutoFit/>
          </a:bodyPr>
          <a:lstStyle/>
          <a:p>
            <a:pPr algn="ctr"/>
            <a:r>
              <a:rPr lang="en-US" sz="2800" b="1" dirty="0">
                <a:solidFill>
                  <a:srgbClr val="00246C"/>
                </a:solidFill>
                <a:latin typeface="+mj-lt"/>
              </a:rPr>
              <a:t>Facilitators: David Alexander, District Rotary Foundation Chair </a:t>
            </a:r>
          </a:p>
          <a:p>
            <a:pPr algn="ctr"/>
            <a:r>
              <a:rPr lang="en-US" sz="2800" b="1" dirty="0">
                <a:solidFill>
                  <a:srgbClr val="00246C"/>
                </a:solidFill>
              </a:rPr>
              <a:t>Tony Stokes, District International Service Chair</a:t>
            </a:r>
            <a:endParaRPr lang="en-US" sz="2800" b="1" dirty="0">
              <a:solidFill>
                <a:srgbClr val="00246C"/>
              </a:solidFill>
              <a:latin typeface="+mj-lt"/>
            </a:endParaRPr>
          </a:p>
        </p:txBody>
      </p:sp>
      <p:sp>
        <p:nvSpPr>
          <p:cNvPr id="8" name="Slide Number Placeholder 7">
            <a:extLst>
              <a:ext uri="{FF2B5EF4-FFF2-40B4-BE49-F238E27FC236}">
                <a16:creationId xmlns:a16="http://schemas.microsoft.com/office/drawing/2014/main" id="{2294935E-DCAD-424B-8F8A-B5CF402AD7AE}"/>
              </a:ext>
            </a:extLst>
          </p:cNvPr>
          <p:cNvSpPr>
            <a:spLocks noGrp="1"/>
          </p:cNvSpPr>
          <p:nvPr>
            <p:ph type="sldNum" sz="quarter" idx="12"/>
          </p:nvPr>
        </p:nvSpPr>
        <p:spPr/>
        <p:txBody>
          <a:bodyPr/>
          <a:lstStyle/>
          <a:p>
            <a:fld id="{6BE1B956-0B22-4924-8AEC-EA5E0F7076A0}" type="slidenum">
              <a:rPr lang="en-AU" smtClean="0"/>
              <a:t>1</a:t>
            </a:fld>
            <a:endParaRPr lang="en-AU" dirty="0"/>
          </a:p>
        </p:txBody>
      </p:sp>
      <p:sp>
        <p:nvSpPr>
          <p:cNvPr id="11" name="TextBox 10">
            <a:extLst>
              <a:ext uri="{FF2B5EF4-FFF2-40B4-BE49-F238E27FC236}">
                <a16:creationId xmlns:a16="http://schemas.microsoft.com/office/drawing/2014/main" id="{62F60C04-8432-4A26-9993-DF511D545016}"/>
              </a:ext>
            </a:extLst>
          </p:cNvPr>
          <p:cNvSpPr txBox="1"/>
          <p:nvPr/>
        </p:nvSpPr>
        <p:spPr>
          <a:xfrm>
            <a:off x="718457" y="3046654"/>
            <a:ext cx="10776857" cy="1200329"/>
          </a:xfrm>
          <a:prstGeom prst="rect">
            <a:avLst/>
          </a:prstGeom>
          <a:solidFill>
            <a:srgbClr val="00B0F0"/>
          </a:solidFill>
        </p:spPr>
        <p:txBody>
          <a:bodyPr wrap="square" rtlCol="0">
            <a:spAutoFit/>
          </a:bodyPr>
          <a:lstStyle/>
          <a:p>
            <a:pPr algn="ctr"/>
            <a:r>
              <a:rPr lang="en-US" sz="3600" b="1" dirty="0">
                <a:solidFill>
                  <a:schemeClr val="bg1"/>
                </a:solidFill>
                <a:latin typeface="+mj-lt"/>
              </a:rPr>
              <a:t>District Assembly Workshop</a:t>
            </a:r>
          </a:p>
          <a:p>
            <a:pPr algn="ctr"/>
            <a:r>
              <a:rPr lang="en-US" sz="3600" b="1" dirty="0">
                <a:solidFill>
                  <a:schemeClr val="bg1"/>
                </a:solidFill>
                <a:latin typeface="+mj-lt"/>
              </a:rPr>
              <a:t>Topic: International Service &amp; Foundation</a:t>
            </a:r>
            <a:endParaRPr lang="en-AU" sz="3600" b="1" dirty="0">
              <a:solidFill>
                <a:schemeClr val="bg1"/>
              </a:solidFill>
              <a:latin typeface="+mj-lt"/>
            </a:endParaRPr>
          </a:p>
        </p:txBody>
      </p:sp>
      <p:pic>
        <p:nvPicPr>
          <p:cNvPr id="3" name="Picture 2" descr="A close up of a logo&#10;&#10;Description automatically generated">
            <a:extLst>
              <a:ext uri="{FF2B5EF4-FFF2-40B4-BE49-F238E27FC236}">
                <a16:creationId xmlns:a16="http://schemas.microsoft.com/office/drawing/2014/main" id="{AB4DFF09-17C2-49FE-9767-CB9A58EB6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551" y="832555"/>
            <a:ext cx="2818156" cy="1406086"/>
          </a:xfrm>
          <a:prstGeom prst="rect">
            <a:avLst/>
          </a:prstGeom>
        </p:spPr>
      </p:pic>
      <p:pic>
        <p:nvPicPr>
          <p:cNvPr id="1028" name="Picture 4" descr="2023-2024 Theme logo - English">
            <a:extLst>
              <a:ext uri="{FF2B5EF4-FFF2-40B4-BE49-F238E27FC236}">
                <a16:creationId xmlns:a16="http://schemas.microsoft.com/office/drawing/2014/main" id="{27C2BD94-59FE-6C47-A7A6-8279FF016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851" y="518108"/>
            <a:ext cx="1294540" cy="172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127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1A8C4-A412-47D7-81C2-E94B60F444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40F5AE2-6E7E-4B6D-A2D7-6D0D61983BE8}"/>
              </a:ext>
            </a:extLst>
          </p:cNvPr>
          <p:cNvSpPr txBox="1"/>
          <p:nvPr/>
        </p:nvSpPr>
        <p:spPr>
          <a:xfrm>
            <a:off x="3035968" y="3429000"/>
            <a:ext cx="786063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John Barnes 		Giving</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endPar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Graham Richardson		Grants</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endPar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Andrew Brownlie		Stewardship</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endPar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David Alexander		Supporting Programs</a:t>
            </a:r>
          </a:p>
        </p:txBody>
      </p:sp>
      <p:sp>
        <p:nvSpPr>
          <p:cNvPr id="6" name="TextBox 5">
            <a:extLst>
              <a:ext uri="{FF2B5EF4-FFF2-40B4-BE49-F238E27FC236}">
                <a16:creationId xmlns:a16="http://schemas.microsoft.com/office/drawing/2014/main" id="{105FAF33-4481-4D4F-B559-35557504E5A4}"/>
              </a:ext>
            </a:extLst>
          </p:cNvPr>
          <p:cNvSpPr txBox="1"/>
          <p:nvPr/>
        </p:nvSpPr>
        <p:spPr>
          <a:xfrm>
            <a:off x="3782291" y="457203"/>
            <a:ext cx="80567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Foundation Presentations</a:t>
            </a:r>
          </a:p>
        </p:txBody>
      </p:sp>
      <p:sp>
        <p:nvSpPr>
          <p:cNvPr id="3" name="TextBox 2">
            <a:extLst>
              <a:ext uri="{FF2B5EF4-FFF2-40B4-BE49-F238E27FC236}">
                <a16:creationId xmlns:a16="http://schemas.microsoft.com/office/drawing/2014/main" id="{0ED1E7C0-9A77-96BD-6241-156BCAD5F169}"/>
              </a:ext>
            </a:extLst>
          </p:cNvPr>
          <p:cNvSpPr txBox="1"/>
          <p:nvPr/>
        </p:nvSpPr>
        <p:spPr>
          <a:xfrm>
            <a:off x="792480" y="1905000"/>
            <a:ext cx="109118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t>
            </a:r>
            <a:r>
              <a:rPr kumimoji="0" lang="en-AU" sz="3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Club Foundation Chairs</a:t>
            </a: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need to know in 2023-24</a:t>
            </a:r>
          </a:p>
        </p:txBody>
      </p:sp>
      <p:sp>
        <p:nvSpPr>
          <p:cNvPr id="2" name="TextBox 1">
            <a:extLst>
              <a:ext uri="{FF2B5EF4-FFF2-40B4-BE49-F238E27FC236}">
                <a16:creationId xmlns:a16="http://schemas.microsoft.com/office/drawing/2014/main" id="{0B2E139C-2C52-394F-7287-20338653D3AE}"/>
              </a:ext>
            </a:extLst>
          </p:cNvPr>
          <p:cNvSpPr txBox="1"/>
          <p:nvPr/>
        </p:nvSpPr>
        <p:spPr>
          <a:xfrm>
            <a:off x="624840" y="3349969"/>
            <a:ext cx="2042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Speakers</a:t>
            </a:r>
          </a:p>
        </p:txBody>
      </p:sp>
    </p:spTree>
    <p:extLst>
      <p:ext uri="{BB962C8B-B14F-4D97-AF65-F5344CB8AC3E}">
        <p14:creationId xmlns:p14="http://schemas.microsoft.com/office/powerpoint/2010/main" val="378882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B1A7-D7E1-4F60-8463-FCBF2D1CE81E}"/>
              </a:ext>
            </a:extLst>
          </p:cNvPr>
          <p:cNvSpPr>
            <a:spLocks noGrp="1"/>
          </p:cNvSpPr>
          <p:nvPr>
            <p:ph type="ctrTitle"/>
          </p:nvPr>
        </p:nvSpPr>
        <p:spPr>
          <a:xfrm>
            <a:off x="1524000" y="2069547"/>
            <a:ext cx="9144000" cy="1542015"/>
          </a:xfrm>
        </p:spPr>
        <p:txBody>
          <a:bodyPr>
            <a:normAutofit fontScale="90000"/>
          </a:bodyPr>
          <a:lstStyle/>
          <a:p>
            <a:r>
              <a:rPr lang="en-AU" dirty="0"/>
              <a:t>Giving to The Rotary Foundation</a:t>
            </a:r>
          </a:p>
        </p:txBody>
      </p:sp>
      <p:sp>
        <p:nvSpPr>
          <p:cNvPr id="3" name="Subtitle 2">
            <a:extLst>
              <a:ext uri="{FF2B5EF4-FFF2-40B4-BE49-F238E27FC236}">
                <a16:creationId xmlns:a16="http://schemas.microsoft.com/office/drawing/2014/main" id="{681AEBDC-3883-4583-9D20-BCC35553FB64}"/>
              </a:ext>
            </a:extLst>
          </p:cNvPr>
          <p:cNvSpPr>
            <a:spLocks noGrp="1"/>
          </p:cNvSpPr>
          <p:nvPr>
            <p:ph type="subTitle" idx="1"/>
          </p:nvPr>
        </p:nvSpPr>
        <p:spPr>
          <a:xfrm>
            <a:off x="1524000" y="3789363"/>
            <a:ext cx="9144000" cy="1655762"/>
          </a:xfrm>
        </p:spPr>
        <p:txBody>
          <a:bodyPr>
            <a:normAutofit lnSpcReduction="10000"/>
          </a:bodyPr>
          <a:lstStyle/>
          <a:p>
            <a:endParaRPr lang="en-AU" dirty="0"/>
          </a:p>
          <a:p>
            <a:r>
              <a:rPr lang="en-AU" sz="4000" dirty="0"/>
              <a:t>John Barnes </a:t>
            </a:r>
          </a:p>
          <a:p>
            <a:r>
              <a:rPr lang="en-AU" sz="4000" dirty="0"/>
              <a:t>(PDG – Past Zone Foundation Coordinator)</a:t>
            </a:r>
          </a:p>
        </p:txBody>
      </p:sp>
    </p:spTree>
    <p:extLst>
      <p:ext uri="{BB962C8B-B14F-4D97-AF65-F5344CB8AC3E}">
        <p14:creationId xmlns:p14="http://schemas.microsoft.com/office/powerpoint/2010/main" val="124620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B1A7-D7E1-4F60-8463-FCBF2D1CE81E}"/>
              </a:ext>
            </a:extLst>
          </p:cNvPr>
          <p:cNvSpPr>
            <a:spLocks noGrp="1"/>
          </p:cNvSpPr>
          <p:nvPr>
            <p:ph type="ctrTitle"/>
          </p:nvPr>
        </p:nvSpPr>
        <p:spPr>
          <a:xfrm>
            <a:off x="1524000" y="2069547"/>
            <a:ext cx="9144000" cy="1542015"/>
          </a:xfrm>
        </p:spPr>
        <p:txBody>
          <a:bodyPr>
            <a:normAutofit fontScale="90000"/>
          </a:bodyPr>
          <a:lstStyle/>
          <a:p>
            <a:r>
              <a:rPr lang="en-AU" dirty="0"/>
              <a:t>Rotary Foundation Grant Projects</a:t>
            </a:r>
          </a:p>
        </p:txBody>
      </p:sp>
      <p:sp>
        <p:nvSpPr>
          <p:cNvPr id="3" name="Subtitle 2">
            <a:extLst>
              <a:ext uri="{FF2B5EF4-FFF2-40B4-BE49-F238E27FC236}">
                <a16:creationId xmlns:a16="http://schemas.microsoft.com/office/drawing/2014/main" id="{681AEBDC-3883-4583-9D20-BCC35553FB64}"/>
              </a:ext>
            </a:extLst>
          </p:cNvPr>
          <p:cNvSpPr>
            <a:spLocks noGrp="1"/>
          </p:cNvSpPr>
          <p:nvPr>
            <p:ph type="subTitle" idx="1"/>
          </p:nvPr>
        </p:nvSpPr>
        <p:spPr>
          <a:xfrm>
            <a:off x="1524000" y="3789363"/>
            <a:ext cx="9144000" cy="1655762"/>
          </a:xfrm>
        </p:spPr>
        <p:txBody>
          <a:bodyPr>
            <a:normAutofit lnSpcReduction="10000"/>
          </a:bodyPr>
          <a:lstStyle/>
          <a:p>
            <a:endParaRPr lang="en-AU" dirty="0"/>
          </a:p>
          <a:p>
            <a:r>
              <a:rPr lang="en-AU" sz="4000" dirty="0"/>
              <a:t>Graham Richardson</a:t>
            </a:r>
          </a:p>
          <a:p>
            <a:r>
              <a:rPr lang="en-AU" sz="4000" dirty="0"/>
              <a:t>(PP - District Grants Sub Committee)</a:t>
            </a:r>
          </a:p>
        </p:txBody>
      </p:sp>
    </p:spTree>
    <p:extLst>
      <p:ext uri="{BB962C8B-B14F-4D97-AF65-F5344CB8AC3E}">
        <p14:creationId xmlns:p14="http://schemas.microsoft.com/office/powerpoint/2010/main" val="195535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C902-6ADC-CE02-CB43-FD4F4F265088}"/>
              </a:ext>
            </a:extLst>
          </p:cNvPr>
          <p:cNvSpPr>
            <a:spLocks noGrp="1"/>
          </p:cNvSpPr>
          <p:nvPr>
            <p:ph type="title"/>
          </p:nvPr>
        </p:nvSpPr>
        <p:spPr/>
        <p:txBody>
          <a:bodyPr>
            <a:normAutofit/>
          </a:bodyPr>
          <a:lstStyle/>
          <a:p>
            <a:r>
              <a:rPr lang="en-AU" dirty="0"/>
              <a:t>(Original) District Grant Cycle</a:t>
            </a:r>
          </a:p>
        </p:txBody>
      </p:sp>
      <p:sp>
        <p:nvSpPr>
          <p:cNvPr id="3" name="Date Placeholder 2">
            <a:extLst>
              <a:ext uri="{FF2B5EF4-FFF2-40B4-BE49-F238E27FC236}">
                <a16:creationId xmlns:a16="http://schemas.microsoft.com/office/drawing/2014/main" id="{4BAD76B5-8C4B-2717-24F4-36E3D525D19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Saturday, 18th February 2023</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42D63FB-F347-E8F9-021A-3D41490B9D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D9810 PETS, 2023</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CA20A7E-9526-124F-BC32-961BBFCB1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9">
            <a:extLst>
              <a:ext uri="{FF2B5EF4-FFF2-40B4-BE49-F238E27FC236}">
                <a16:creationId xmlns:a16="http://schemas.microsoft.com/office/drawing/2014/main" id="{2F4F9F77-8163-EC15-AA94-91FB290411E8}"/>
              </a:ext>
            </a:extLst>
          </p:cNvPr>
          <p:cNvGrpSpPr/>
          <p:nvPr/>
        </p:nvGrpSpPr>
        <p:grpSpPr>
          <a:xfrm>
            <a:off x="276352" y="3592902"/>
            <a:ext cx="11571904" cy="488453"/>
            <a:chOff x="342502" y="3424131"/>
            <a:chExt cx="10071953" cy="425140"/>
          </a:xfrm>
        </p:grpSpPr>
        <p:grpSp>
          <p:nvGrpSpPr>
            <p:cNvPr id="10" name="Group 7">
              <a:extLst>
                <a:ext uri="{FF2B5EF4-FFF2-40B4-BE49-F238E27FC236}">
                  <a16:creationId xmlns:a16="http://schemas.microsoft.com/office/drawing/2014/main" id="{CAA3BBBB-3F65-E55D-F037-60EB0885E5B2}"/>
                </a:ext>
              </a:extLst>
            </p:cNvPr>
            <p:cNvGrpSpPr/>
            <p:nvPr/>
          </p:nvGrpSpPr>
          <p:grpSpPr>
            <a:xfrm>
              <a:off x="342502" y="3424131"/>
              <a:ext cx="1443567" cy="421419"/>
              <a:chOff x="349857" y="1979875"/>
              <a:chExt cx="1431235" cy="421419"/>
            </a:xfrm>
          </p:grpSpPr>
          <p:sp>
            <p:nvSpPr>
              <p:cNvPr id="6" name="Rectangle 5">
                <a:extLst>
                  <a:ext uri="{FF2B5EF4-FFF2-40B4-BE49-F238E27FC236}">
                    <a16:creationId xmlns:a16="http://schemas.microsoft.com/office/drawing/2014/main" id="{32745F6B-5371-185E-791C-034DB82C5B27}"/>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0C996C-830E-B54C-AADD-762861CA0E99}"/>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Feb</a:t>
                </a:r>
              </a:p>
            </p:txBody>
          </p:sp>
        </p:grpSp>
        <p:grpSp>
          <p:nvGrpSpPr>
            <p:cNvPr id="11" name="Group 27">
              <a:extLst>
                <a:ext uri="{FF2B5EF4-FFF2-40B4-BE49-F238E27FC236}">
                  <a16:creationId xmlns:a16="http://schemas.microsoft.com/office/drawing/2014/main" id="{B65D4A37-B94D-CD46-0195-ED0652659B70}"/>
                </a:ext>
              </a:extLst>
            </p:cNvPr>
            <p:cNvGrpSpPr/>
            <p:nvPr/>
          </p:nvGrpSpPr>
          <p:grpSpPr>
            <a:xfrm>
              <a:off x="1781825" y="3424143"/>
              <a:ext cx="1443567" cy="421419"/>
              <a:chOff x="349857" y="1979875"/>
              <a:chExt cx="1431235" cy="421419"/>
            </a:xfrm>
          </p:grpSpPr>
          <p:sp>
            <p:nvSpPr>
              <p:cNvPr id="29" name="Rectangle 28">
                <a:extLst>
                  <a:ext uri="{FF2B5EF4-FFF2-40B4-BE49-F238E27FC236}">
                    <a16:creationId xmlns:a16="http://schemas.microsoft.com/office/drawing/2014/main" id="{E1591A30-413A-C57F-7018-257BEB8A69ED}"/>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4EF16CE-6A67-2B5D-C537-A6F7618BE041}"/>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a:t>
                </a:r>
              </a:p>
            </p:txBody>
          </p:sp>
        </p:grpSp>
        <p:grpSp>
          <p:nvGrpSpPr>
            <p:cNvPr id="12" name="Group 30">
              <a:extLst>
                <a:ext uri="{FF2B5EF4-FFF2-40B4-BE49-F238E27FC236}">
                  <a16:creationId xmlns:a16="http://schemas.microsoft.com/office/drawing/2014/main" id="{DCB28A25-301A-E99F-E661-5FEE109F4D21}"/>
                </a:ext>
              </a:extLst>
            </p:cNvPr>
            <p:cNvGrpSpPr/>
            <p:nvPr/>
          </p:nvGrpSpPr>
          <p:grpSpPr>
            <a:xfrm>
              <a:off x="3225391" y="3424136"/>
              <a:ext cx="1443567" cy="421419"/>
              <a:chOff x="349857" y="1979875"/>
              <a:chExt cx="1431235" cy="421419"/>
            </a:xfrm>
          </p:grpSpPr>
          <p:sp>
            <p:nvSpPr>
              <p:cNvPr id="32" name="Rectangle 31">
                <a:extLst>
                  <a:ext uri="{FF2B5EF4-FFF2-40B4-BE49-F238E27FC236}">
                    <a16:creationId xmlns:a16="http://schemas.microsoft.com/office/drawing/2014/main" id="{52ADEF5B-D2BE-EDA0-7483-7774664AF6AF}"/>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DD53220-E05F-BD0E-50DC-BE59C302D549}"/>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Apr</a:t>
                </a:r>
              </a:p>
            </p:txBody>
          </p:sp>
        </p:grpSp>
        <p:grpSp>
          <p:nvGrpSpPr>
            <p:cNvPr id="13" name="Group 33">
              <a:extLst>
                <a:ext uri="{FF2B5EF4-FFF2-40B4-BE49-F238E27FC236}">
                  <a16:creationId xmlns:a16="http://schemas.microsoft.com/office/drawing/2014/main" id="{82F71BE1-0780-85DA-B6FD-C711E349E2B5}"/>
                </a:ext>
              </a:extLst>
            </p:cNvPr>
            <p:cNvGrpSpPr/>
            <p:nvPr/>
          </p:nvGrpSpPr>
          <p:grpSpPr>
            <a:xfrm>
              <a:off x="4668949" y="3427852"/>
              <a:ext cx="1443567" cy="421419"/>
              <a:chOff x="349857" y="1979875"/>
              <a:chExt cx="1431235" cy="421419"/>
            </a:xfrm>
          </p:grpSpPr>
          <p:sp>
            <p:nvSpPr>
              <p:cNvPr id="35" name="Rectangle 34">
                <a:extLst>
                  <a:ext uri="{FF2B5EF4-FFF2-40B4-BE49-F238E27FC236}">
                    <a16:creationId xmlns:a16="http://schemas.microsoft.com/office/drawing/2014/main" id="{8E9DF7DF-FA5F-DCC9-09E1-50742C9D6C7C}"/>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12300A26-8414-B00B-1C1C-3D3AAD64B56F}"/>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a:t>
                </a:r>
              </a:p>
            </p:txBody>
          </p:sp>
        </p:grpSp>
        <p:grpSp>
          <p:nvGrpSpPr>
            <p:cNvPr id="14" name="Group 36">
              <a:extLst>
                <a:ext uri="{FF2B5EF4-FFF2-40B4-BE49-F238E27FC236}">
                  <a16:creationId xmlns:a16="http://schemas.microsoft.com/office/drawing/2014/main" id="{E0DA4F62-1F79-FB79-CE8B-565B4011F621}"/>
                </a:ext>
              </a:extLst>
            </p:cNvPr>
            <p:cNvGrpSpPr/>
            <p:nvPr/>
          </p:nvGrpSpPr>
          <p:grpSpPr>
            <a:xfrm>
              <a:off x="6104035" y="3427851"/>
              <a:ext cx="1443567" cy="421419"/>
              <a:chOff x="349857" y="1979875"/>
              <a:chExt cx="1431235" cy="421419"/>
            </a:xfrm>
          </p:grpSpPr>
          <p:sp>
            <p:nvSpPr>
              <p:cNvPr id="38" name="Rectangle 37">
                <a:extLst>
                  <a:ext uri="{FF2B5EF4-FFF2-40B4-BE49-F238E27FC236}">
                    <a16:creationId xmlns:a16="http://schemas.microsoft.com/office/drawing/2014/main" id="{4F9580D4-A3E2-31F5-C806-3C860CCCE91E}"/>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898EACAF-B3B9-8603-F22C-BEA4854AB78D}"/>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Jun</a:t>
                </a:r>
              </a:p>
            </p:txBody>
          </p:sp>
        </p:grpSp>
        <p:grpSp>
          <p:nvGrpSpPr>
            <p:cNvPr id="15" name="Group 39">
              <a:extLst>
                <a:ext uri="{FF2B5EF4-FFF2-40B4-BE49-F238E27FC236}">
                  <a16:creationId xmlns:a16="http://schemas.microsoft.com/office/drawing/2014/main" id="{1F15C8BC-2F84-3491-AAD6-1AE0C7D91479}"/>
                </a:ext>
              </a:extLst>
            </p:cNvPr>
            <p:cNvGrpSpPr/>
            <p:nvPr/>
          </p:nvGrpSpPr>
          <p:grpSpPr>
            <a:xfrm>
              <a:off x="7543360" y="3427850"/>
              <a:ext cx="1443567" cy="421419"/>
              <a:chOff x="349857" y="1979875"/>
              <a:chExt cx="1431235" cy="421419"/>
            </a:xfrm>
            <a:solidFill>
              <a:schemeClr val="accent4">
                <a:lumMod val="20000"/>
                <a:lumOff val="80000"/>
              </a:schemeClr>
            </a:solidFill>
          </p:grpSpPr>
          <p:sp>
            <p:nvSpPr>
              <p:cNvPr id="41" name="Rectangle 40">
                <a:extLst>
                  <a:ext uri="{FF2B5EF4-FFF2-40B4-BE49-F238E27FC236}">
                    <a16:creationId xmlns:a16="http://schemas.microsoft.com/office/drawing/2014/main" id="{95FE5F96-36F1-B3CF-407F-6B96AFF2A27B}"/>
                  </a:ext>
                </a:extLst>
              </p:cNvPr>
              <p:cNvSpPr/>
              <p:nvPr/>
            </p:nvSpPr>
            <p:spPr>
              <a:xfrm>
                <a:off x="349857" y="1979875"/>
                <a:ext cx="1431235" cy="42141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82E5F5E3-F0AA-818B-430C-F46EB0F55C29}"/>
                  </a:ext>
                </a:extLst>
              </p:cNvPr>
              <p:cNvSpPr txBox="1"/>
              <p:nvPr/>
            </p:nvSpPr>
            <p:spPr>
              <a:xfrm>
                <a:off x="556591" y="2012316"/>
                <a:ext cx="1033670" cy="36933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Jul</a:t>
                </a:r>
              </a:p>
            </p:txBody>
          </p:sp>
        </p:grpSp>
        <p:grpSp>
          <p:nvGrpSpPr>
            <p:cNvPr id="16" name="Group 42">
              <a:extLst>
                <a:ext uri="{FF2B5EF4-FFF2-40B4-BE49-F238E27FC236}">
                  <a16:creationId xmlns:a16="http://schemas.microsoft.com/office/drawing/2014/main" id="{76C7BDA4-5662-6413-C04B-0F78DC3141C3}"/>
                </a:ext>
              </a:extLst>
            </p:cNvPr>
            <p:cNvGrpSpPr/>
            <p:nvPr/>
          </p:nvGrpSpPr>
          <p:grpSpPr>
            <a:xfrm>
              <a:off x="8970888" y="3427852"/>
              <a:ext cx="1443567" cy="421419"/>
              <a:chOff x="349857" y="1979875"/>
              <a:chExt cx="1431235" cy="421419"/>
            </a:xfrm>
            <a:solidFill>
              <a:schemeClr val="accent4">
                <a:lumMod val="20000"/>
                <a:lumOff val="80000"/>
              </a:schemeClr>
            </a:solidFill>
          </p:grpSpPr>
          <p:sp>
            <p:nvSpPr>
              <p:cNvPr id="44" name="Rectangle 43">
                <a:extLst>
                  <a:ext uri="{FF2B5EF4-FFF2-40B4-BE49-F238E27FC236}">
                    <a16:creationId xmlns:a16="http://schemas.microsoft.com/office/drawing/2014/main" id="{4E463D85-624D-4465-B5EE-DF8262BCD4D5}"/>
                  </a:ext>
                </a:extLst>
              </p:cNvPr>
              <p:cNvSpPr/>
              <p:nvPr/>
            </p:nvSpPr>
            <p:spPr>
              <a:xfrm>
                <a:off x="349857" y="1979875"/>
                <a:ext cx="1431235" cy="42141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4456F44-4662-4B47-F3A3-878ECBE88B74}"/>
                  </a:ext>
                </a:extLst>
              </p:cNvPr>
              <p:cNvSpPr txBox="1"/>
              <p:nvPr/>
            </p:nvSpPr>
            <p:spPr>
              <a:xfrm>
                <a:off x="556591" y="2012316"/>
                <a:ext cx="1033670" cy="36933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Aug</a:t>
                </a:r>
              </a:p>
            </p:txBody>
          </p:sp>
        </p:grpSp>
      </p:grpSp>
      <p:grpSp>
        <p:nvGrpSpPr>
          <p:cNvPr id="17" name="Group 48">
            <a:extLst>
              <a:ext uri="{FF2B5EF4-FFF2-40B4-BE49-F238E27FC236}">
                <a16:creationId xmlns:a16="http://schemas.microsoft.com/office/drawing/2014/main" id="{ADDC1D5A-88B9-83A1-599C-018D1A2EE006}"/>
              </a:ext>
            </a:extLst>
          </p:cNvPr>
          <p:cNvGrpSpPr/>
          <p:nvPr/>
        </p:nvGrpSpPr>
        <p:grpSpPr>
          <a:xfrm>
            <a:off x="1408445" y="1511577"/>
            <a:ext cx="1464841" cy="2075411"/>
            <a:chOff x="-858531" y="1358155"/>
            <a:chExt cx="1443983" cy="1806396"/>
          </a:xfrm>
        </p:grpSpPr>
        <p:sp>
          <p:nvSpPr>
            <p:cNvPr id="46" name="Callout: Down Arrow 45">
              <a:extLst>
                <a:ext uri="{FF2B5EF4-FFF2-40B4-BE49-F238E27FC236}">
                  <a16:creationId xmlns:a16="http://schemas.microsoft.com/office/drawing/2014/main" id="{1DB20A8F-0606-D9DA-D1DC-E0895B1741C2}"/>
                </a:ext>
              </a:extLst>
            </p:cNvPr>
            <p:cNvSpPr/>
            <p:nvPr/>
          </p:nvSpPr>
          <p:spPr>
            <a:xfrm>
              <a:off x="-858115" y="1358155"/>
              <a:ext cx="1443567" cy="1806396"/>
            </a:xfrm>
            <a:prstGeom prst="downArrowCallout">
              <a:avLst>
                <a:gd name="adj1" fmla="val 9577"/>
                <a:gd name="adj2" fmla="val 11780"/>
                <a:gd name="adj3" fmla="val 25000"/>
                <a:gd name="adj4" fmla="val 6145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6789225B-64CF-28DA-16EA-4AD25A77020E}"/>
                </a:ext>
              </a:extLst>
            </p:cNvPr>
            <p:cNvSpPr txBox="1"/>
            <p:nvPr/>
          </p:nvSpPr>
          <p:spPr>
            <a:xfrm>
              <a:off x="-858531" y="1375577"/>
              <a:ext cx="1443566" cy="115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Clubs have decided their Avenues of Service teams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49">
            <a:extLst>
              <a:ext uri="{FF2B5EF4-FFF2-40B4-BE49-F238E27FC236}">
                <a16:creationId xmlns:a16="http://schemas.microsoft.com/office/drawing/2014/main" id="{FE9AB79E-5AE1-0D53-2145-D7A736A52EF1}"/>
              </a:ext>
            </a:extLst>
          </p:cNvPr>
          <p:cNvGrpSpPr/>
          <p:nvPr/>
        </p:nvGrpSpPr>
        <p:grpSpPr>
          <a:xfrm>
            <a:off x="5620628" y="1502930"/>
            <a:ext cx="1350533" cy="2075612"/>
            <a:chOff x="1788363" y="1357250"/>
            <a:chExt cx="1175477" cy="1806571"/>
          </a:xfrm>
        </p:grpSpPr>
        <p:sp>
          <p:nvSpPr>
            <p:cNvPr id="51" name="Callout: Down Arrow 50">
              <a:extLst>
                <a:ext uri="{FF2B5EF4-FFF2-40B4-BE49-F238E27FC236}">
                  <a16:creationId xmlns:a16="http://schemas.microsoft.com/office/drawing/2014/main" id="{2B24BEB3-61ED-298C-5365-D82AB5CFA91A}"/>
                </a:ext>
              </a:extLst>
            </p:cNvPr>
            <p:cNvSpPr/>
            <p:nvPr/>
          </p:nvSpPr>
          <p:spPr>
            <a:xfrm>
              <a:off x="1846996" y="1357425"/>
              <a:ext cx="1042576" cy="1806396"/>
            </a:xfrm>
            <a:prstGeom prst="downArrowCallout">
              <a:avLst>
                <a:gd name="adj1" fmla="val 11102"/>
                <a:gd name="adj2" fmla="val 11780"/>
                <a:gd name="adj3" fmla="val 25000"/>
                <a:gd name="adj4" fmla="val 6145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A79795A1-18B6-4252-3FEA-756C8A867D82}"/>
                </a:ext>
              </a:extLst>
            </p:cNvPr>
            <p:cNvSpPr txBox="1"/>
            <p:nvPr/>
          </p:nvSpPr>
          <p:spPr>
            <a:xfrm>
              <a:off x="1788363" y="1357250"/>
              <a:ext cx="1175477" cy="13662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Nominated Projects received by Grants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52">
            <a:extLst>
              <a:ext uri="{FF2B5EF4-FFF2-40B4-BE49-F238E27FC236}">
                <a16:creationId xmlns:a16="http://schemas.microsoft.com/office/drawing/2014/main" id="{FBFA595F-2D1F-5B43-26D6-D91C3D9CBFEB}"/>
              </a:ext>
            </a:extLst>
          </p:cNvPr>
          <p:cNvGrpSpPr/>
          <p:nvPr/>
        </p:nvGrpSpPr>
        <p:grpSpPr>
          <a:xfrm>
            <a:off x="6967902" y="1505565"/>
            <a:ext cx="1205305" cy="2075411"/>
            <a:chOff x="1789038" y="1374126"/>
            <a:chExt cx="1061903" cy="1806396"/>
          </a:xfrm>
        </p:grpSpPr>
        <p:sp>
          <p:nvSpPr>
            <p:cNvPr id="54" name="Callout: Down Arrow 53">
              <a:extLst>
                <a:ext uri="{FF2B5EF4-FFF2-40B4-BE49-F238E27FC236}">
                  <a16:creationId xmlns:a16="http://schemas.microsoft.com/office/drawing/2014/main" id="{8F853946-515B-19A2-18D6-64870C3514D2}"/>
                </a:ext>
              </a:extLst>
            </p:cNvPr>
            <p:cNvSpPr/>
            <p:nvPr/>
          </p:nvSpPr>
          <p:spPr>
            <a:xfrm>
              <a:off x="1789776" y="1374126"/>
              <a:ext cx="1061165" cy="1806396"/>
            </a:xfrm>
            <a:prstGeom prst="downArrowCallout">
              <a:avLst>
                <a:gd name="adj1" fmla="val 11075"/>
                <a:gd name="adj2" fmla="val 11780"/>
                <a:gd name="adj3" fmla="val 25000"/>
                <a:gd name="adj4" fmla="val 6145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82DAEE02-46AF-D4A0-4B2A-1442F68A51E8}"/>
                </a:ext>
              </a:extLst>
            </p:cNvPr>
            <p:cNvSpPr txBox="1"/>
            <p:nvPr/>
          </p:nvSpPr>
          <p:spPr>
            <a:xfrm>
              <a:off x="1789038" y="1391479"/>
              <a:ext cx="1041394" cy="115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Application for District 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Sent to TRF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 name="Group 55">
            <a:extLst>
              <a:ext uri="{FF2B5EF4-FFF2-40B4-BE49-F238E27FC236}">
                <a16:creationId xmlns:a16="http://schemas.microsoft.com/office/drawing/2014/main" id="{608D1E7D-81E0-4850-05AC-522AB49F3FAC}"/>
              </a:ext>
            </a:extLst>
          </p:cNvPr>
          <p:cNvGrpSpPr/>
          <p:nvPr/>
        </p:nvGrpSpPr>
        <p:grpSpPr>
          <a:xfrm>
            <a:off x="8238216" y="1507096"/>
            <a:ext cx="1067830" cy="2075411"/>
            <a:chOff x="1789037" y="1374126"/>
            <a:chExt cx="1444306" cy="1806396"/>
          </a:xfrm>
        </p:grpSpPr>
        <p:sp>
          <p:nvSpPr>
            <p:cNvPr id="57" name="Callout: Down Arrow 56">
              <a:extLst>
                <a:ext uri="{FF2B5EF4-FFF2-40B4-BE49-F238E27FC236}">
                  <a16:creationId xmlns:a16="http://schemas.microsoft.com/office/drawing/2014/main" id="{28709838-79A1-94B7-1227-ECC3A31AC066}"/>
                </a:ext>
              </a:extLst>
            </p:cNvPr>
            <p:cNvSpPr/>
            <p:nvPr/>
          </p:nvSpPr>
          <p:spPr>
            <a:xfrm>
              <a:off x="1789777" y="1374126"/>
              <a:ext cx="1443566" cy="1806396"/>
            </a:xfrm>
            <a:prstGeom prst="downArrowCallout">
              <a:avLst>
                <a:gd name="adj1" fmla="val 9577"/>
                <a:gd name="adj2" fmla="val 11780"/>
                <a:gd name="adj3" fmla="val 25000"/>
                <a:gd name="adj4" fmla="val 6145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A04FF85-DC3F-E9FC-11BA-FE60F6ADF48D}"/>
                </a:ext>
              </a:extLst>
            </p:cNvPr>
            <p:cNvSpPr txBox="1"/>
            <p:nvPr/>
          </p:nvSpPr>
          <p:spPr>
            <a:xfrm>
              <a:off x="1789037" y="1391479"/>
              <a:ext cx="1443567" cy="115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District Grant Approved by TRF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 name="Group 81">
            <a:extLst>
              <a:ext uri="{FF2B5EF4-FFF2-40B4-BE49-F238E27FC236}">
                <a16:creationId xmlns:a16="http://schemas.microsoft.com/office/drawing/2014/main" id="{E0884D4C-6C0C-FEE9-C8F3-E6679D10E949}"/>
              </a:ext>
            </a:extLst>
          </p:cNvPr>
          <p:cNvGrpSpPr/>
          <p:nvPr/>
        </p:nvGrpSpPr>
        <p:grpSpPr>
          <a:xfrm>
            <a:off x="10138891" y="1499188"/>
            <a:ext cx="1154118" cy="2075412"/>
            <a:chOff x="9660320" y="1888885"/>
            <a:chExt cx="1004521" cy="1806397"/>
          </a:xfrm>
        </p:grpSpPr>
        <p:sp>
          <p:nvSpPr>
            <p:cNvPr id="60" name="Callout: Down Arrow 59">
              <a:extLst>
                <a:ext uri="{FF2B5EF4-FFF2-40B4-BE49-F238E27FC236}">
                  <a16:creationId xmlns:a16="http://schemas.microsoft.com/office/drawing/2014/main" id="{8374E86F-0A11-CC11-1455-07826FB9BD43}"/>
                </a:ext>
              </a:extLst>
            </p:cNvPr>
            <p:cNvSpPr/>
            <p:nvPr/>
          </p:nvSpPr>
          <p:spPr>
            <a:xfrm>
              <a:off x="9662011" y="1888885"/>
              <a:ext cx="880779" cy="1806397"/>
            </a:xfrm>
            <a:prstGeom prst="downArrowCallout">
              <a:avLst>
                <a:gd name="adj1" fmla="val 13891"/>
                <a:gd name="adj2" fmla="val 16294"/>
                <a:gd name="adj3" fmla="val 32330"/>
                <a:gd name="adj4" fmla="val 6145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E50DECA1-D618-E835-D363-CDBAA63B8690}"/>
                </a:ext>
              </a:extLst>
            </p:cNvPr>
            <p:cNvSpPr txBox="1"/>
            <p:nvPr/>
          </p:nvSpPr>
          <p:spPr>
            <a:xfrm>
              <a:off x="9660320" y="1930341"/>
              <a:ext cx="1004521" cy="115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District Grant Money Received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 name="Group 84">
            <a:extLst>
              <a:ext uri="{FF2B5EF4-FFF2-40B4-BE49-F238E27FC236}">
                <a16:creationId xmlns:a16="http://schemas.microsoft.com/office/drawing/2014/main" id="{A31B84FE-498F-A2DE-7B12-C4F35DB6C94A}"/>
              </a:ext>
            </a:extLst>
          </p:cNvPr>
          <p:cNvGrpSpPr/>
          <p:nvPr/>
        </p:nvGrpSpPr>
        <p:grpSpPr>
          <a:xfrm>
            <a:off x="778841" y="4563574"/>
            <a:ext cx="1102460" cy="1128398"/>
            <a:chOff x="778841" y="4563574"/>
            <a:chExt cx="1102460" cy="1128398"/>
          </a:xfrm>
        </p:grpSpPr>
        <p:sp>
          <p:nvSpPr>
            <p:cNvPr id="63" name="TextBox 62">
              <a:extLst>
                <a:ext uri="{FF2B5EF4-FFF2-40B4-BE49-F238E27FC236}">
                  <a16:creationId xmlns:a16="http://schemas.microsoft.com/office/drawing/2014/main" id="{9DC0B6EE-67A3-CEC8-F3D8-F5969D763EBD}"/>
                </a:ext>
              </a:extLst>
            </p:cNvPr>
            <p:cNvSpPr txBox="1"/>
            <p:nvPr/>
          </p:nvSpPr>
          <p:spPr>
            <a:xfrm>
              <a:off x="864165" y="4897186"/>
              <a:ext cx="9318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0000"/>
                  </a:solidFill>
                  <a:effectLst/>
                  <a:uLnTx/>
                  <a:uFillTx/>
                  <a:latin typeface="Calibri" panose="020F0502020204030204"/>
                  <a:ea typeface="+mn-ea"/>
                  <a:cs typeface="+mn-cs"/>
                </a:rPr>
                <a:t>PETS</a:t>
              </a:r>
            </a:p>
          </p:txBody>
        </p:sp>
        <p:sp>
          <p:nvSpPr>
            <p:cNvPr id="65" name="Speech Bubble: Oval 64">
              <a:extLst>
                <a:ext uri="{FF2B5EF4-FFF2-40B4-BE49-F238E27FC236}">
                  <a16:creationId xmlns:a16="http://schemas.microsoft.com/office/drawing/2014/main" id="{618D00C9-F512-3C95-E3EE-08DE257D83C5}"/>
                </a:ext>
              </a:extLst>
            </p:cNvPr>
            <p:cNvSpPr/>
            <p:nvPr/>
          </p:nvSpPr>
          <p:spPr>
            <a:xfrm rot="8743486">
              <a:off x="778841" y="4563574"/>
              <a:ext cx="1102460" cy="1128398"/>
            </a:xfrm>
            <a:prstGeom prst="wedgeEllipseCallout">
              <a:avLst>
                <a:gd name="adj1" fmla="val -52482"/>
                <a:gd name="adj2" fmla="val 8259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85">
            <a:extLst>
              <a:ext uri="{FF2B5EF4-FFF2-40B4-BE49-F238E27FC236}">
                <a16:creationId xmlns:a16="http://schemas.microsoft.com/office/drawing/2014/main" id="{9BA3C52C-EE6A-9AE5-5004-0122AB8704EE}"/>
              </a:ext>
            </a:extLst>
          </p:cNvPr>
          <p:cNvGrpSpPr/>
          <p:nvPr/>
        </p:nvGrpSpPr>
        <p:grpSpPr>
          <a:xfrm>
            <a:off x="4030338" y="4577868"/>
            <a:ext cx="1708328" cy="1482688"/>
            <a:chOff x="4030338" y="4577868"/>
            <a:chExt cx="1708328" cy="1482688"/>
          </a:xfrm>
        </p:grpSpPr>
        <p:sp>
          <p:nvSpPr>
            <p:cNvPr id="68" name="TextBox 67">
              <a:extLst>
                <a:ext uri="{FF2B5EF4-FFF2-40B4-BE49-F238E27FC236}">
                  <a16:creationId xmlns:a16="http://schemas.microsoft.com/office/drawing/2014/main" id="{FB968F81-A6E2-5ADE-5FBE-D1091D9E0B28}"/>
                </a:ext>
              </a:extLst>
            </p:cNvPr>
            <p:cNvSpPr txBox="1"/>
            <p:nvPr/>
          </p:nvSpPr>
          <p:spPr>
            <a:xfrm>
              <a:off x="4030338" y="4788921"/>
              <a:ext cx="170832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FF0000"/>
                  </a:solidFill>
                  <a:effectLst/>
                  <a:uLnTx/>
                  <a:uFillTx/>
                  <a:latin typeface="Calibri" panose="020F0502020204030204"/>
                  <a:ea typeface="+mn-ea"/>
                  <a:cs typeface="+mn-cs"/>
                </a:rPr>
                <a:t>Grants Qualification &amp; Management Seminar</a:t>
              </a:r>
            </a:p>
          </p:txBody>
        </p:sp>
        <p:sp>
          <p:nvSpPr>
            <p:cNvPr id="69" name="Speech Bubble: Oval 68">
              <a:extLst>
                <a:ext uri="{FF2B5EF4-FFF2-40B4-BE49-F238E27FC236}">
                  <a16:creationId xmlns:a16="http://schemas.microsoft.com/office/drawing/2014/main" id="{0D6614D7-9648-6440-79CE-EBBFF4B1C5FB}"/>
                </a:ext>
              </a:extLst>
            </p:cNvPr>
            <p:cNvSpPr/>
            <p:nvPr/>
          </p:nvSpPr>
          <p:spPr>
            <a:xfrm rot="8743486">
              <a:off x="4113711" y="4577868"/>
              <a:ext cx="1519423" cy="1482688"/>
            </a:xfrm>
            <a:prstGeom prst="wedgeEllipseCallout">
              <a:avLst>
                <a:gd name="adj1" fmla="val -91796"/>
                <a:gd name="adj2" fmla="val 3976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83">
            <a:extLst>
              <a:ext uri="{FF2B5EF4-FFF2-40B4-BE49-F238E27FC236}">
                <a16:creationId xmlns:a16="http://schemas.microsoft.com/office/drawing/2014/main" id="{2623981F-6E8D-CC92-C3B8-A40C1E49C9F9}"/>
              </a:ext>
            </a:extLst>
          </p:cNvPr>
          <p:cNvGrpSpPr/>
          <p:nvPr/>
        </p:nvGrpSpPr>
        <p:grpSpPr>
          <a:xfrm>
            <a:off x="6485241" y="4674080"/>
            <a:ext cx="1425388" cy="1293373"/>
            <a:chOff x="6485241" y="4642181"/>
            <a:chExt cx="1425388" cy="1293373"/>
          </a:xfrm>
        </p:grpSpPr>
        <p:sp>
          <p:nvSpPr>
            <p:cNvPr id="70" name="TextBox 69">
              <a:extLst>
                <a:ext uri="{FF2B5EF4-FFF2-40B4-BE49-F238E27FC236}">
                  <a16:creationId xmlns:a16="http://schemas.microsoft.com/office/drawing/2014/main" id="{C7F8177A-6E31-1CBF-FAAB-C3CC6853154F}"/>
                </a:ext>
              </a:extLst>
            </p:cNvPr>
            <p:cNvSpPr txBox="1"/>
            <p:nvPr/>
          </p:nvSpPr>
          <p:spPr>
            <a:xfrm>
              <a:off x="6527635" y="4844062"/>
              <a:ext cx="13829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FF0000"/>
                  </a:solidFill>
                  <a:effectLst/>
                  <a:uLnTx/>
                  <a:uFillTx/>
                  <a:latin typeface="Calibri" panose="020F0502020204030204"/>
                  <a:ea typeface="+mn-ea"/>
                  <a:cs typeface="+mn-cs"/>
                </a:rPr>
                <a:t>District Training Assembly</a:t>
              </a:r>
            </a:p>
          </p:txBody>
        </p:sp>
        <p:sp>
          <p:nvSpPr>
            <p:cNvPr id="71" name="Speech Bubble: Oval 70">
              <a:extLst>
                <a:ext uri="{FF2B5EF4-FFF2-40B4-BE49-F238E27FC236}">
                  <a16:creationId xmlns:a16="http://schemas.microsoft.com/office/drawing/2014/main" id="{8022BE34-E649-2748-6A3A-E86B92BBEF8A}"/>
                </a:ext>
              </a:extLst>
            </p:cNvPr>
            <p:cNvSpPr/>
            <p:nvPr/>
          </p:nvSpPr>
          <p:spPr>
            <a:xfrm rot="8743486">
              <a:off x="6485241" y="4642181"/>
              <a:ext cx="1401898" cy="1293373"/>
            </a:xfrm>
            <a:prstGeom prst="wedgeEllipseCallout">
              <a:avLst>
                <a:gd name="adj1" fmla="val -15050"/>
                <a:gd name="adj2" fmla="val 11006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AE66A032-5204-2F75-C388-E6F927277DAC}"/>
              </a:ext>
            </a:extLst>
          </p:cNvPr>
          <p:cNvSpPr txBox="1"/>
          <p:nvPr/>
        </p:nvSpPr>
        <p:spPr>
          <a:xfrm>
            <a:off x="8333322" y="5849595"/>
            <a:ext cx="34353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‘TRF’ = The Rotary Foundation</a:t>
            </a:r>
          </a:p>
        </p:txBody>
      </p:sp>
    </p:spTree>
    <p:extLst>
      <p:ext uri="{BB962C8B-B14F-4D97-AF65-F5344CB8AC3E}">
        <p14:creationId xmlns:p14="http://schemas.microsoft.com/office/powerpoint/2010/main" val="348803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AA3BBBB-3F65-E55D-F037-60EB0885E5B2}"/>
              </a:ext>
            </a:extLst>
          </p:cNvPr>
          <p:cNvGrpSpPr/>
          <p:nvPr/>
        </p:nvGrpSpPr>
        <p:grpSpPr>
          <a:xfrm>
            <a:off x="317447" y="3623724"/>
            <a:ext cx="1658548" cy="484178"/>
            <a:chOff x="349857" y="1979875"/>
            <a:chExt cx="1431235" cy="421419"/>
          </a:xfrm>
        </p:grpSpPr>
        <p:sp>
          <p:nvSpPr>
            <p:cNvPr id="6" name="Rectangle 5">
              <a:extLst>
                <a:ext uri="{FF2B5EF4-FFF2-40B4-BE49-F238E27FC236}">
                  <a16:creationId xmlns:a16="http://schemas.microsoft.com/office/drawing/2014/main" id="{32745F6B-5371-185E-791C-034DB82C5B27}"/>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0C996C-830E-B54C-AADD-762861CA0E99}"/>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Feb</a:t>
              </a:r>
            </a:p>
          </p:txBody>
        </p:sp>
      </p:grpSp>
      <p:grpSp>
        <p:nvGrpSpPr>
          <p:cNvPr id="28" name="Group 27">
            <a:extLst>
              <a:ext uri="{FF2B5EF4-FFF2-40B4-BE49-F238E27FC236}">
                <a16:creationId xmlns:a16="http://schemas.microsoft.com/office/drawing/2014/main" id="{B65D4A37-B94D-CD46-0195-ED0652659B70}"/>
              </a:ext>
            </a:extLst>
          </p:cNvPr>
          <p:cNvGrpSpPr/>
          <p:nvPr/>
        </p:nvGrpSpPr>
        <p:grpSpPr>
          <a:xfrm>
            <a:off x="1971119" y="3623738"/>
            <a:ext cx="1419351" cy="484178"/>
            <a:chOff x="349857" y="1979875"/>
            <a:chExt cx="1431235" cy="421419"/>
          </a:xfrm>
        </p:grpSpPr>
        <p:sp>
          <p:nvSpPr>
            <p:cNvPr id="29" name="Rectangle 28">
              <a:extLst>
                <a:ext uri="{FF2B5EF4-FFF2-40B4-BE49-F238E27FC236}">
                  <a16:creationId xmlns:a16="http://schemas.microsoft.com/office/drawing/2014/main" id="{E1591A30-413A-C57F-7018-257BEB8A69ED}"/>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4EF16CE-6A67-2B5D-C537-A6F7618BE041}"/>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a:t>
              </a:r>
            </a:p>
          </p:txBody>
        </p:sp>
      </p:grpSp>
      <p:grpSp>
        <p:nvGrpSpPr>
          <p:cNvPr id="34" name="Group 33">
            <a:extLst>
              <a:ext uri="{FF2B5EF4-FFF2-40B4-BE49-F238E27FC236}">
                <a16:creationId xmlns:a16="http://schemas.microsoft.com/office/drawing/2014/main" id="{82F71BE1-0780-85DA-B6FD-C711E349E2B5}"/>
              </a:ext>
            </a:extLst>
          </p:cNvPr>
          <p:cNvGrpSpPr/>
          <p:nvPr/>
        </p:nvGrpSpPr>
        <p:grpSpPr>
          <a:xfrm>
            <a:off x="5041628" y="3627999"/>
            <a:ext cx="1658548" cy="484178"/>
            <a:chOff x="349857" y="1979875"/>
            <a:chExt cx="1431235" cy="421419"/>
          </a:xfrm>
        </p:grpSpPr>
        <p:sp>
          <p:nvSpPr>
            <p:cNvPr id="35" name="Rectangle 34">
              <a:extLst>
                <a:ext uri="{FF2B5EF4-FFF2-40B4-BE49-F238E27FC236}">
                  <a16:creationId xmlns:a16="http://schemas.microsoft.com/office/drawing/2014/main" id="{8E9DF7DF-FA5F-DCC9-09E1-50742C9D6C7C}"/>
                </a:ext>
              </a:extLst>
            </p:cNvPr>
            <p:cNvSpPr/>
            <p:nvPr/>
          </p:nvSpPr>
          <p:spPr>
            <a:xfrm>
              <a:off x="349857" y="1979875"/>
              <a:ext cx="1431235" cy="4214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12300A26-8414-B00B-1C1C-3D3AAD64B56F}"/>
                </a:ext>
              </a:extLst>
            </p:cNvPr>
            <p:cNvSpPr txBox="1"/>
            <p:nvPr/>
          </p:nvSpPr>
          <p:spPr>
            <a:xfrm>
              <a:off x="556591" y="2012316"/>
              <a:ext cx="1033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a:t>
              </a:r>
            </a:p>
          </p:txBody>
        </p:sp>
      </p:grpSp>
      <p:grpSp>
        <p:nvGrpSpPr>
          <p:cNvPr id="75" name="Group 74"/>
          <p:cNvGrpSpPr/>
          <p:nvPr/>
        </p:nvGrpSpPr>
        <p:grpSpPr>
          <a:xfrm>
            <a:off x="6700706" y="3627998"/>
            <a:ext cx="1658548" cy="484178"/>
            <a:chOff x="6813720" y="3638272"/>
            <a:chExt cx="1658548" cy="484178"/>
          </a:xfrm>
        </p:grpSpPr>
        <p:sp>
          <p:nvSpPr>
            <p:cNvPr id="38" name="Rectangle 37">
              <a:extLst>
                <a:ext uri="{FF2B5EF4-FFF2-40B4-BE49-F238E27FC236}">
                  <a16:creationId xmlns:a16="http://schemas.microsoft.com/office/drawing/2014/main" id="{4F9580D4-A3E2-31F5-C806-3C860CCCE91E}"/>
                </a:ext>
              </a:extLst>
            </p:cNvPr>
            <p:cNvSpPr/>
            <p:nvPr/>
          </p:nvSpPr>
          <p:spPr>
            <a:xfrm>
              <a:off x="6813720" y="3638272"/>
              <a:ext cx="1658548" cy="48417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898EACAF-B3B9-8603-F22C-BEA4854AB78D}"/>
                </a:ext>
              </a:extLst>
            </p:cNvPr>
            <p:cNvSpPr txBox="1"/>
            <p:nvPr/>
          </p:nvSpPr>
          <p:spPr>
            <a:xfrm>
              <a:off x="7053288" y="3675544"/>
              <a:ext cx="1197841" cy="424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Jun</a:t>
              </a:r>
            </a:p>
          </p:txBody>
        </p:sp>
      </p:grpSp>
      <p:grpSp>
        <p:nvGrpSpPr>
          <p:cNvPr id="40" name="Group 39">
            <a:extLst>
              <a:ext uri="{FF2B5EF4-FFF2-40B4-BE49-F238E27FC236}">
                <a16:creationId xmlns:a16="http://schemas.microsoft.com/office/drawing/2014/main" id="{1F15C8BC-2F84-3491-AAD6-1AE0C7D91479}"/>
              </a:ext>
            </a:extLst>
          </p:cNvPr>
          <p:cNvGrpSpPr/>
          <p:nvPr/>
        </p:nvGrpSpPr>
        <p:grpSpPr>
          <a:xfrm>
            <a:off x="8364651" y="3628013"/>
            <a:ext cx="1658548" cy="484178"/>
            <a:chOff x="349857" y="1979875"/>
            <a:chExt cx="1431235" cy="421419"/>
          </a:xfrm>
          <a:solidFill>
            <a:schemeClr val="accent4">
              <a:lumMod val="20000"/>
              <a:lumOff val="80000"/>
            </a:schemeClr>
          </a:solidFill>
        </p:grpSpPr>
        <p:sp>
          <p:nvSpPr>
            <p:cNvPr id="41" name="Rectangle 40">
              <a:extLst>
                <a:ext uri="{FF2B5EF4-FFF2-40B4-BE49-F238E27FC236}">
                  <a16:creationId xmlns:a16="http://schemas.microsoft.com/office/drawing/2014/main" id="{95FE5F96-36F1-B3CF-407F-6B96AFF2A27B}"/>
                </a:ext>
              </a:extLst>
            </p:cNvPr>
            <p:cNvSpPr/>
            <p:nvPr/>
          </p:nvSpPr>
          <p:spPr>
            <a:xfrm>
              <a:off x="349857" y="1979875"/>
              <a:ext cx="1431235" cy="42141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82E5F5E3-F0AA-818B-430C-F46EB0F55C29}"/>
                </a:ext>
              </a:extLst>
            </p:cNvPr>
            <p:cNvSpPr txBox="1"/>
            <p:nvPr/>
          </p:nvSpPr>
          <p:spPr>
            <a:xfrm>
              <a:off x="538859" y="2012316"/>
              <a:ext cx="1033670" cy="36933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Jul</a:t>
              </a:r>
            </a:p>
          </p:txBody>
        </p:sp>
      </p:grpSp>
      <p:grpSp>
        <p:nvGrpSpPr>
          <p:cNvPr id="43" name="Group 42">
            <a:extLst>
              <a:ext uri="{FF2B5EF4-FFF2-40B4-BE49-F238E27FC236}">
                <a16:creationId xmlns:a16="http://schemas.microsoft.com/office/drawing/2014/main" id="{76C7BDA4-5662-6413-C04B-0F78DC3141C3}"/>
              </a:ext>
            </a:extLst>
          </p:cNvPr>
          <p:cNvGrpSpPr/>
          <p:nvPr/>
        </p:nvGrpSpPr>
        <p:grpSpPr>
          <a:xfrm>
            <a:off x="3388265" y="3628022"/>
            <a:ext cx="1658548" cy="484178"/>
            <a:chOff x="349857" y="1979875"/>
            <a:chExt cx="1431235" cy="421419"/>
          </a:xfrm>
          <a:solidFill>
            <a:schemeClr val="accent5">
              <a:lumMod val="20000"/>
              <a:lumOff val="80000"/>
            </a:schemeClr>
          </a:solidFill>
        </p:grpSpPr>
        <p:sp>
          <p:nvSpPr>
            <p:cNvPr id="44" name="Rectangle 43">
              <a:extLst>
                <a:ext uri="{FF2B5EF4-FFF2-40B4-BE49-F238E27FC236}">
                  <a16:creationId xmlns:a16="http://schemas.microsoft.com/office/drawing/2014/main" id="{4E463D85-624D-4465-B5EE-DF8262BCD4D5}"/>
                </a:ext>
              </a:extLst>
            </p:cNvPr>
            <p:cNvSpPr/>
            <p:nvPr/>
          </p:nvSpPr>
          <p:spPr>
            <a:xfrm>
              <a:off x="349857" y="1979875"/>
              <a:ext cx="1431235" cy="42141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4456F44-4662-4B47-F3A3-878ECBE88B74}"/>
                </a:ext>
              </a:extLst>
            </p:cNvPr>
            <p:cNvSpPr txBox="1"/>
            <p:nvPr/>
          </p:nvSpPr>
          <p:spPr>
            <a:xfrm>
              <a:off x="556591" y="2012316"/>
              <a:ext cx="1033670" cy="3214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Apr</a:t>
              </a:r>
            </a:p>
          </p:txBody>
        </p:sp>
      </p:grpSp>
      <p:sp>
        <p:nvSpPr>
          <p:cNvPr id="2" name="Title 1">
            <a:extLst>
              <a:ext uri="{FF2B5EF4-FFF2-40B4-BE49-F238E27FC236}">
                <a16:creationId xmlns:a16="http://schemas.microsoft.com/office/drawing/2014/main" id="{7A1EC902-6ADC-CE02-CB43-FD4F4F265088}"/>
              </a:ext>
            </a:extLst>
          </p:cNvPr>
          <p:cNvSpPr>
            <a:spLocks noGrp="1"/>
          </p:cNvSpPr>
          <p:nvPr>
            <p:ph type="title"/>
          </p:nvPr>
        </p:nvSpPr>
        <p:spPr/>
        <p:txBody>
          <a:bodyPr>
            <a:normAutofit/>
          </a:bodyPr>
          <a:lstStyle/>
          <a:p>
            <a:r>
              <a:rPr lang="en-AU" dirty="0"/>
              <a:t>(Modified) District Grant Cycle</a:t>
            </a:r>
          </a:p>
        </p:txBody>
      </p:sp>
      <p:sp>
        <p:nvSpPr>
          <p:cNvPr id="3" name="Date Placeholder 2">
            <a:extLst>
              <a:ext uri="{FF2B5EF4-FFF2-40B4-BE49-F238E27FC236}">
                <a16:creationId xmlns:a16="http://schemas.microsoft.com/office/drawing/2014/main" id="{4BAD76B5-8C4B-2717-24F4-36E3D525D19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Friday, 12th May 2023</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42D63FB-F347-E8F9-021A-3D41490B9D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District Training Assembly International/Foundation Session, 2023</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CA20A7E-9526-124F-BC32-961BBFCB1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ADDC1D5A-88B9-83A1-599C-018D1A2EE006}"/>
              </a:ext>
            </a:extLst>
          </p:cNvPr>
          <p:cNvGrpSpPr/>
          <p:nvPr/>
        </p:nvGrpSpPr>
        <p:grpSpPr>
          <a:xfrm>
            <a:off x="1521459" y="1501303"/>
            <a:ext cx="1464841" cy="2075411"/>
            <a:chOff x="-858531" y="1358155"/>
            <a:chExt cx="1443983" cy="1806396"/>
          </a:xfrm>
        </p:grpSpPr>
        <p:sp>
          <p:nvSpPr>
            <p:cNvPr id="46" name="Callout: Down Arrow 45">
              <a:extLst>
                <a:ext uri="{FF2B5EF4-FFF2-40B4-BE49-F238E27FC236}">
                  <a16:creationId xmlns:a16="http://schemas.microsoft.com/office/drawing/2014/main" id="{1DB20A8F-0606-D9DA-D1DC-E0895B1741C2}"/>
                </a:ext>
              </a:extLst>
            </p:cNvPr>
            <p:cNvSpPr/>
            <p:nvPr/>
          </p:nvSpPr>
          <p:spPr>
            <a:xfrm>
              <a:off x="-858115" y="1358155"/>
              <a:ext cx="1443567" cy="1806396"/>
            </a:xfrm>
            <a:prstGeom prst="downArrowCallout">
              <a:avLst>
                <a:gd name="adj1" fmla="val 9577"/>
                <a:gd name="adj2" fmla="val 11780"/>
                <a:gd name="adj3" fmla="val 25000"/>
                <a:gd name="adj4" fmla="val 6145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6789225B-64CF-28DA-16EA-4AD25A77020E}"/>
                </a:ext>
              </a:extLst>
            </p:cNvPr>
            <p:cNvSpPr txBox="1"/>
            <p:nvPr/>
          </p:nvSpPr>
          <p:spPr>
            <a:xfrm>
              <a:off x="-858531" y="1375577"/>
              <a:ext cx="1443566" cy="1151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Clubs have decided their Avenues of Service teams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Group 71"/>
          <p:cNvGrpSpPr/>
          <p:nvPr/>
        </p:nvGrpSpPr>
        <p:grpSpPr>
          <a:xfrm>
            <a:off x="6842575" y="1318000"/>
            <a:ext cx="2614895" cy="2452614"/>
            <a:chOff x="4428185" y="1276904"/>
            <a:chExt cx="2614895" cy="2452614"/>
          </a:xfrm>
        </p:grpSpPr>
        <p:sp>
          <p:nvSpPr>
            <p:cNvPr id="51" name="Callout: Down Arrow 50">
              <a:extLst>
                <a:ext uri="{FF2B5EF4-FFF2-40B4-BE49-F238E27FC236}">
                  <a16:creationId xmlns:a16="http://schemas.microsoft.com/office/drawing/2014/main" id="{2B24BEB3-61ED-298C-5365-D82AB5CFA91A}"/>
                </a:ext>
              </a:extLst>
            </p:cNvPr>
            <p:cNvSpPr/>
            <p:nvPr/>
          </p:nvSpPr>
          <p:spPr>
            <a:xfrm>
              <a:off x="4458985" y="1315091"/>
              <a:ext cx="2578814" cy="2414427"/>
            </a:xfrm>
            <a:prstGeom prst="downArrowCallout">
              <a:avLst>
                <a:gd name="adj1" fmla="val 4548"/>
                <a:gd name="adj2" fmla="val 5397"/>
                <a:gd name="adj3" fmla="val 18192"/>
                <a:gd name="adj4" fmla="val 23158"/>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A79795A1-18B6-4252-3FEA-756C8A867D82}"/>
                </a:ext>
              </a:extLst>
            </p:cNvPr>
            <p:cNvSpPr txBox="1"/>
            <p:nvPr/>
          </p:nvSpPr>
          <p:spPr>
            <a:xfrm>
              <a:off x="4428185" y="1276904"/>
              <a:ext cx="261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Nominated Projects received by Grants Committee</a:t>
              </a:r>
            </a:p>
          </p:txBody>
        </p:sp>
      </p:grpSp>
      <p:grpSp>
        <p:nvGrpSpPr>
          <p:cNvPr id="77" name="Group 76"/>
          <p:cNvGrpSpPr/>
          <p:nvPr/>
        </p:nvGrpSpPr>
        <p:grpSpPr>
          <a:xfrm>
            <a:off x="8301544" y="2517168"/>
            <a:ext cx="1191802" cy="1212356"/>
            <a:chOff x="8743326" y="4345930"/>
            <a:chExt cx="1191802" cy="1746608"/>
          </a:xfrm>
        </p:grpSpPr>
        <p:sp>
          <p:nvSpPr>
            <p:cNvPr id="54" name="Callout: Down Arrow 53">
              <a:extLst>
                <a:ext uri="{FF2B5EF4-FFF2-40B4-BE49-F238E27FC236}">
                  <a16:creationId xmlns:a16="http://schemas.microsoft.com/office/drawing/2014/main" id="{8F853946-515B-19A2-18D6-64870C3514D2}"/>
                </a:ext>
              </a:extLst>
            </p:cNvPr>
            <p:cNvSpPr/>
            <p:nvPr/>
          </p:nvSpPr>
          <p:spPr>
            <a:xfrm>
              <a:off x="8784405" y="4397303"/>
              <a:ext cx="1150706" cy="1695235"/>
            </a:xfrm>
            <a:prstGeom prst="downArrowCallout">
              <a:avLst>
                <a:gd name="adj1" fmla="val 10467"/>
                <a:gd name="adj2" fmla="val 9582"/>
                <a:gd name="adj3" fmla="val 25000"/>
                <a:gd name="adj4" fmla="val 4315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82DAEE02-46AF-D4A0-4B2A-1442F68A51E8}"/>
                </a:ext>
              </a:extLst>
            </p:cNvPr>
            <p:cNvSpPr txBox="1"/>
            <p:nvPr/>
          </p:nvSpPr>
          <p:spPr>
            <a:xfrm>
              <a:off x="8743326" y="4345930"/>
              <a:ext cx="11918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Application Sent to TRF</a:t>
              </a:r>
            </a:p>
          </p:txBody>
        </p:sp>
      </p:grpSp>
      <p:grpSp>
        <p:nvGrpSpPr>
          <p:cNvPr id="66" name="Group 65"/>
          <p:cNvGrpSpPr/>
          <p:nvPr/>
        </p:nvGrpSpPr>
        <p:grpSpPr>
          <a:xfrm>
            <a:off x="8577192" y="2051025"/>
            <a:ext cx="2169560" cy="1668220"/>
            <a:chOff x="7498422" y="2472259"/>
            <a:chExt cx="2169560" cy="1668220"/>
          </a:xfrm>
        </p:grpSpPr>
        <p:sp>
          <p:nvSpPr>
            <p:cNvPr id="64" name="Callout: Down Arrow 53">
              <a:extLst>
                <a:ext uri="{FF2B5EF4-FFF2-40B4-BE49-F238E27FC236}">
                  <a16:creationId xmlns:a16="http://schemas.microsoft.com/office/drawing/2014/main" id="{8F853946-515B-19A2-18D6-64870C3514D2}"/>
                </a:ext>
              </a:extLst>
            </p:cNvPr>
            <p:cNvSpPr/>
            <p:nvPr/>
          </p:nvSpPr>
          <p:spPr>
            <a:xfrm>
              <a:off x="7498422" y="2474364"/>
              <a:ext cx="2128463" cy="1666115"/>
            </a:xfrm>
            <a:prstGeom prst="downArrowCallout">
              <a:avLst>
                <a:gd name="adj1" fmla="val 7239"/>
                <a:gd name="adj2" fmla="val 7999"/>
                <a:gd name="adj3" fmla="val 25000"/>
                <a:gd name="adj4" fmla="val 2048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A04FF85-DC3F-E9FC-11BA-FE60F6ADF48D}"/>
                </a:ext>
              </a:extLst>
            </p:cNvPr>
            <p:cNvSpPr txBox="1"/>
            <p:nvPr/>
          </p:nvSpPr>
          <p:spPr>
            <a:xfrm>
              <a:off x="7498452" y="2472259"/>
              <a:ext cx="21695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Grant Approved by TRF</a:t>
              </a:r>
            </a:p>
          </p:txBody>
        </p:sp>
      </p:grpSp>
      <p:grpSp>
        <p:nvGrpSpPr>
          <p:cNvPr id="85" name="Group 84">
            <a:extLst>
              <a:ext uri="{FF2B5EF4-FFF2-40B4-BE49-F238E27FC236}">
                <a16:creationId xmlns:a16="http://schemas.microsoft.com/office/drawing/2014/main" id="{A31B84FE-498F-A2DE-7B12-C4F35DB6C94A}"/>
              </a:ext>
            </a:extLst>
          </p:cNvPr>
          <p:cNvGrpSpPr/>
          <p:nvPr/>
        </p:nvGrpSpPr>
        <p:grpSpPr>
          <a:xfrm>
            <a:off x="778841" y="4563574"/>
            <a:ext cx="1102460" cy="1128398"/>
            <a:chOff x="778841" y="4563574"/>
            <a:chExt cx="1102460" cy="1128398"/>
          </a:xfrm>
        </p:grpSpPr>
        <p:sp>
          <p:nvSpPr>
            <p:cNvPr id="63" name="TextBox 62">
              <a:extLst>
                <a:ext uri="{FF2B5EF4-FFF2-40B4-BE49-F238E27FC236}">
                  <a16:creationId xmlns:a16="http://schemas.microsoft.com/office/drawing/2014/main" id="{9DC0B6EE-67A3-CEC8-F3D8-F5969D763EBD}"/>
                </a:ext>
              </a:extLst>
            </p:cNvPr>
            <p:cNvSpPr txBox="1"/>
            <p:nvPr/>
          </p:nvSpPr>
          <p:spPr>
            <a:xfrm>
              <a:off x="864165" y="4897186"/>
              <a:ext cx="9318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0000"/>
                  </a:solidFill>
                  <a:effectLst/>
                  <a:uLnTx/>
                  <a:uFillTx/>
                  <a:latin typeface="Calibri" panose="020F0502020204030204"/>
                  <a:ea typeface="+mn-ea"/>
                  <a:cs typeface="+mn-cs"/>
                </a:rPr>
                <a:t>PETS</a:t>
              </a:r>
            </a:p>
          </p:txBody>
        </p:sp>
        <p:sp>
          <p:nvSpPr>
            <p:cNvPr id="65" name="Speech Bubble: Oval 64">
              <a:extLst>
                <a:ext uri="{FF2B5EF4-FFF2-40B4-BE49-F238E27FC236}">
                  <a16:creationId xmlns:a16="http://schemas.microsoft.com/office/drawing/2014/main" id="{618D00C9-F512-3C95-E3EE-08DE257D83C5}"/>
                </a:ext>
              </a:extLst>
            </p:cNvPr>
            <p:cNvSpPr/>
            <p:nvPr/>
          </p:nvSpPr>
          <p:spPr>
            <a:xfrm rot="8743486">
              <a:off x="778841" y="4563574"/>
              <a:ext cx="1102460" cy="1128398"/>
            </a:xfrm>
            <a:prstGeom prst="wedgeEllipseCallout">
              <a:avLst>
                <a:gd name="adj1" fmla="val -52482"/>
                <a:gd name="adj2" fmla="val 8259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oup 61"/>
          <p:cNvGrpSpPr/>
          <p:nvPr/>
        </p:nvGrpSpPr>
        <p:grpSpPr>
          <a:xfrm>
            <a:off x="6177604" y="4631418"/>
            <a:ext cx="1708328" cy="1519423"/>
            <a:chOff x="6413906" y="4518404"/>
            <a:chExt cx="1708328" cy="1519423"/>
          </a:xfrm>
        </p:grpSpPr>
        <p:sp>
          <p:nvSpPr>
            <p:cNvPr id="68" name="TextBox 67">
              <a:extLst>
                <a:ext uri="{FF2B5EF4-FFF2-40B4-BE49-F238E27FC236}">
                  <a16:creationId xmlns:a16="http://schemas.microsoft.com/office/drawing/2014/main" id="{FB968F81-A6E2-5ADE-5FBE-D1091D9E0B28}"/>
                </a:ext>
              </a:extLst>
            </p:cNvPr>
            <p:cNvSpPr txBox="1"/>
            <p:nvPr/>
          </p:nvSpPr>
          <p:spPr>
            <a:xfrm>
              <a:off x="6413906" y="4737551"/>
              <a:ext cx="170832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FF0000"/>
                  </a:solidFill>
                  <a:effectLst/>
                  <a:uLnTx/>
                  <a:uFillTx/>
                  <a:latin typeface="Calibri" panose="020F0502020204030204"/>
                  <a:ea typeface="+mn-ea"/>
                  <a:cs typeface="+mn-cs"/>
                </a:rPr>
                <a:t>Grants Qualification &amp; Management Seminar</a:t>
              </a:r>
            </a:p>
          </p:txBody>
        </p:sp>
        <p:sp>
          <p:nvSpPr>
            <p:cNvPr id="69" name="Speech Bubble: Oval 68">
              <a:extLst>
                <a:ext uri="{FF2B5EF4-FFF2-40B4-BE49-F238E27FC236}">
                  <a16:creationId xmlns:a16="http://schemas.microsoft.com/office/drawing/2014/main" id="{0D6614D7-9648-6440-79CE-EBBFF4B1C5FB}"/>
                </a:ext>
              </a:extLst>
            </p:cNvPr>
            <p:cNvSpPr/>
            <p:nvPr/>
          </p:nvSpPr>
          <p:spPr>
            <a:xfrm rot="6404357">
              <a:off x="6476731" y="4536772"/>
              <a:ext cx="1519423" cy="1482688"/>
            </a:xfrm>
            <a:prstGeom prst="wedgeEllipseCallout">
              <a:avLst>
                <a:gd name="adj1" fmla="val -89290"/>
                <a:gd name="adj2" fmla="val 2700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 name="Group 72"/>
          <p:cNvGrpSpPr/>
          <p:nvPr/>
        </p:nvGrpSpPr>
        <p:grpSpPr>
          <a:xfrm>
            <a:off x="4709137" y="4704902"/>
            <a:ext cx="1421148" cy="1293373"/>
            <a:chOff x="4976261" y="4674080"/>
            <a:chExt cx="1421148" cy="1293373"/>
          </a:xfrm>
        </p:grpSpPr>
        <p:sp>
          <p:nvSpPr>
            <p:cNvPr id="70" name="TextBox 69">
              <a:extLst>
                <a:ext uri="{FF2B5EF4-FFF2-40B4-BE49-F238E27FC236}">
                  <a16:creationId xmlns:a16="http://schemas.microsoft.com/office/drawing/2014/main" id="{C7F8177A-6E31-1CBF-FAAB-C3CC6853154F}"/>
                </a:ext>
              </a:extLst>
            </p:cNvPr>
            <p:cNvSpPr txBox="1"/>
            <p:nvPr/>
          </p:nvSpPr>
          <p:spPr>
            <a:xfrm>
              <a:off x="4976261" y="4875961"/>
              <a:ext cx="138299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0000"/>
                  </a:solidFill>
                  <a:effectLst/>
                  <a:uLnTx/>
                  <a:uFillTx/>
                  <a:latin typeface="Calibri" panose="020F0502020204030204"/>
                  <a:ea typeface="+mn-ea"/>
                  <a:cs typeface="+mn-cs"/>
                </a:rPr>
                <a:t>District Training Assembly</a:t>
              </a:r>
            </a:p>
          </p:txBody>
        </p:sp>
        <p:sp>
          <p:nvSpPr>
            <p:cNvPr id="71" name="Speech Bubble: Oval 70">
              <a:extLst>
                <a:ext uri="{FF2B5EF4-FFF2-40B4-BE49-F238E27FC236}">
                  <a16:creationId xmlns:a16="http://schemas.microsoft.com/office/drawing/2014/main" id="{8022BE34-E649-2748-6A3A-E86B92BBEF8A}"/>
                </a:ext>
              </a:extLst>
            </p:cNvPr>
            <p:cNvSpPr/>
            <p:nvPr/>
          </p:nvSpPr>
          <p:spPr>
            <a:xfrm rot="9223572">
              <a:off x="4995511" y="4674080"/>
              <a:ext cx="1401898" cy="1293373"/>
            </a:xfrm>
            <a:prstGeom prst="wedgeEllipseCallout">
              <a:avLst>
                <a:gd name="adj1" fmla="val -57083"/>
                <a:gd name="adj2" fmla="val 8381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AE66A032-5204-2F75-C388-E6F927277DAC}"/>
              </a:ext>
            </a:extLst>
          </p:cNvPr>
          <p:cNvSpPr txBox="1"/>
          <p:nvPr/>
        </p:nvSpPr>
        <p:spPr>
          <a:xfrm>
            <a:off x="1850428" y="5849595"/>
            <a:ext cx="34353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‘TRF’ = The Rotary Foundation</a:t>
            </a:r>
          </a:p>
        </p:txBody>
      </p:sp>
      <p:grpSp>
        <p:nvGrpSpPr>
          <p:cNvPr id="78" name="Group 77">
            <a:extLst>
              <a:ext uri="{FF2B5EF4-FFF2-40B4-BE49-F238E27FC236}">
                <a16:creationId xmlns:a16="http://schemas.microsoft.com/office/drawing/2014/main" id="{1F15C8BC-2F84-3491-AAD6-1AE0C7D91479}"/>
              </a:ext>
            </a:extLst>
          </p:cNvPr>
          <p:cNvGrpSpPr/>
          <p:nvPr/>
        </p:nvGrpSpPr>
        <p:grpSpPr>
          <a:xfrm>
            <a:off x="10027329" y="3626303"/>
            <a:ext cx="1658548" cy="484178"/>
            <a:chOff x="349857" y="1979875"/>
            <a:chExt cx="1431235" cy="421419"/>
          </a:xfrm>
          <a:solidFill>
            <a:schemeClr val="accent4">
              <a:lumMod val="20000"/>
              <a:lumOff val="80000"/>
            </a:schemeClr>
          </a:solidFill>
        </p:grpSpPr>
        <p:sp>
          <p:nvSpPr>
            <p:cNvPr id="79" name="Rectangle 78">
              <a:extLst>
                <a:ext uri="{FF2B5EF4-FFF2-40B4-BE49-F238E27FC236}">
                  <a16:creationId xmlns:a16="http://schemas.microsoft.com/office/drawing/2014/main" id="{95FE5F96-36F1-B3CF-407F-6B96AFF2A27B}"/>
                </a:ext>
              </a:extLst>
            </p:cNvPr>
            <p:cNvSpPr/>
            <p:nvPr/>
          </p:nvSpPr>
          <p:spPr>
            <a:xfrm>
              <a:off x="349857" y="1979875"/>
              <a:ext cx="1431235" cy="42141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82E5F5E3-F0AA-818B-430C-F46EB0F55C29}"/>
                </a:ext>
              </a:extLst>
            </p:cNvPr>
            <p:cNvSpPr txBox="1"/>
            <p:nvPr/>
          </p:nvSpPr>
          <p:spPr>
            <a:xfrm>
              <a:off x="538859" y="2012316"/>
              <a:ext cx="1033670" cy="3214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Aug</a:t>
              </a:r>
            </a:p>
          </p:txBody>
        </p:sp>
      </p:grpSp>
    </p:spTree>
    <p:extLst>
      <p:ext uri="{BB962C8B-B14F-4D97-AF65-F5344CB8AC3E}">
        <p14:creationId xmlns:p14="http://schemas.microsoft.com/office/powerpoint/2010/main" val="247698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District Grant Proposal Form</a:t>
            </a:r>
          </a:p>
        </p:txBody>
      </p:sp>
      <p:sp>
        <p:nvSpPr>
          <p:cNvPr id="3" name="Content Placeholder 2"/>
          <p:cNvSpPr>
            <a:spLocks noGrp="1"/>
          </p:cNvSpPr>
          <p:nvPr>
            <p:ph idx="1"/>
          </p:nvPr>
        </p:nvSpPr>
        <p:spPr>
          <a:xfrm>
            <a:off x="367568" y="1739065"/>
            <a:ext cx="11477411" cy="4148027"/>
          </a:xfrm>
        </p:spPr>
        <p:txBody>
          <a:bodyPr>
            <a:normAutofit lnSpcReduction="10000"/>
          </a:bodyPr>
          <a:lstStyle/>
          <a:p>
            <a:r>
              <a:rPr lang="en-AU" sz="3200" dirty="0"/>
              <a:t>Obtain from District Website</a:t>
            </a:r>
          </a:p>
          <a:p>
            <a:pPr lvl="1"/>
            <a:r>
              <a:rPr lang="en-AU" sz="2800" dirty="0"/>
              <a:t>Avenues of Service  &gt;&gt;  Rotary Foundation  &gt;&gt; Scroll down to “District Grant Forms”</a:t>
            </a:r>
          </a:p>
          <a:p>
            <a:pPr lvl="1"/>
            <a:r>
              <a:rPr lang="en-AU" sz="2800" dirty="0"/>
              <a:t>Click on Tile No 2 to download a copy</a:t>
            </a:r>
          </a:p>
          <a:p>
            <a:endParaRPr lang="en-AU" sz="3200" dirty="0"/>
          </a:p>
          <a:p>
            <a:r>
              <a:rPr lang="en-AU" sz="3200" dirty="0"/>
              <a:t>Read “Guidelines” (page 1) and enter your Project details on the Form (Page 2)</a:t>
            </a:r>
          </a:p>
          <a:p>
            <a:endParaRPr lang="en-AU" sz="3200" dirty="0"/>
          </a:p>
          <a:p>
            <a:r>
              <a:rPr lang="en-AU" sz="3200" dirty="0"/>
              <a:t>Email the Form to </a:t>
            </a:r>
            <a:r>
              <a:rPr lang="en-AU" sz="3200" dirty="0">
                <a:solidFill>
                  <a:srgbClr val="0070C0"/>
                </a:solidFill>
                <a:hlinkClick r:id="rId2"/>
              </a:rPr>
              <a:t>grants@9810rotary.org.au</a:t>
            </a:r>
            <a:r>
              <a:rPr lang="en-AU" sz="3200" dirty="0">
                <a:solidFill>
                  <a:srgbClr val="0070C0"/>
                </a:solidFill>
              </a:rPr>
              <a:t>  </a:t>
            </a:r>
            <a:r>
              <a:rPr lang="en-AU" sz="3200" b="1" dirty="0">
                <a:solidFill>
                  <a:srgbClr val="FF0000"/>
                </a:solidFill>
              </a:rPr>
              <a:t>by 24</a:t>
            </a:r>
            <a:r>
              <a:rPr lang="en-AU" sz="3200" b="1" baseline="30000" dirty="0">
                <a:solidFill>
                  <a:srgbClr val="FF0000"/>
                </a:solidFill>
              </a:rPr>
              <a:t>th</a:t>
            </a:r>
            <a:r>
              <a:rPr lang="en-AU" sz="3200" b="1" dirty="0">
                <a:solidFill>
                  <a:srgbClr val="FF0000"/>
                </a:solidFill>
              </a:rPr>
              <a:t> June</a:t>
            </a:r>
            <a:endParaRPr lang="en-AU" sz="3200" b="1" dirty="0">
              <a:solidFill>
                <a:srgbClr val="0070C0"/>
              </a:solidFill>
            </a:endParaRP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Friday, 12th May 2023</a:t>
            </a: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District Training Assembly International/Foundation Session, 2023</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a:t>
            </a: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6F5F2D-0414-B66A-D79C-E44CE199E96F}"/>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Friday, 14th May 2021</a:t>
            </a: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769ABD2-C1FF-A2A3-E89A-95F1DD3C30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2021 Grants &amp; Qualification Seminar</a:t>
            </a:r>
          </a:p>
        </p:txBody>
      </p:sp>
      <p:sp>
        <p:nvSpPr>
          <p:cNvPr id="4" name="Slide Number Placeholder 3">
            <a:extLst>
              <a:ext uri="{FF2B5EF4-FFF2-40B4-BE49-F238E27FC236}">
                <a16:creationId xmlns:a16="http://schemas.microsoft.com/office/drawing/2014/main" id="{BEAC2909-9AD9-5693-E3DE-D556FC9BB4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3094515-AC44-CE74-6C67-5B35415DA269}"/>
              </a:ext>
            </a:extLst>
          </p:cNvPr>
          <p:cNvPicPr>
            <a:picLocks noChangeAspect="1"/>
          </p:cNvPicPr>
          <p:nvPr/>
        </p:nvPicPr>
        <p:blipFill>
          <a:blip r:embed="rId2"/>
          <a:stretch>
            <a:fillRect/>
          </a:stretch>
        </p:blipFill>
        <p:spPr>
          <a:xfrm rot="5400000">
            <a:off x="654433" y="372360"/>
            <a:ext cx="6716897" cy="6299835"/>
          </a:xfrm>
          <a:prstGeom prst="rect">
            <a:avLst/>
          </a:prstGeom>
        </p:spPr>
      </p:pic>
      <p:sp>
        <p:nvSpPr>
          <p:cNvPr id="8" name="TextBox 7">
            <a:extLst>
              <a:ext uri="{FF2B5EF4-FFF2-40B4-BE49-F238E27FC236}">
                <a16:creationId xmlns:a16="http://schemas.microsoft.com/office/drawing/2014/main" id="{01E88089-72F9-02E3-A9F0-B9C777FD659B}"/>
              </a:ext>
            </a:extLst>
          </p:cNvPr>
          <p:cNvSpPr txBox="1"/>
          <p:nvPr/>
        </p:nvSpPr>
        <p:spPr>
          <a:xfrm>
            <a:off x="7162799" y="853440"/>
            <a:ext cx="4821557"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AU" sz="2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Lodgement Deadline: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AU" sz="2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AU" sz="24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24</a:t>
            </a:r>
            <a:r>
              <a:rPr kumimoji="0" lang="en-AU" sz="2400" b="1" i="0" u="sng" strike="noStrike" kern="1200" cap="none" spc="0" normalizeH="0" baseline="3000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a:t>
            </a:r>
            <a:r>
              <a:rPr kumimoji="0" lang="en-AU" sz="24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June 2023</a:t>
            </a:r>
            <a:endParaRPr kumimoji="0" lang="en-AU"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32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Prepare for Qualification</a:t>
            </a:r>
          </a:p>
        </p:txBody>
      </p:sp>
      <p:sp>
        <p:nvSpPr>
          <p:cNvPr id="3" name="Content Placeholder 2"/>
          <p:cNvSpPr>
            <a:spLocks noGrp="1"/>
          </p:cNvSpPr>
          <p:nvPr>
            <p:ph idx="1"/>
          </p:nvPr>
        </p:nvSpPr>
        <p:spPr>
          <a:xfrm>
            <a:off x="729465" y="1709177"/>
            <a:ext cx="11125788" cy="4403948"/>
          </a:xfrm>
        </p:spPr>
        <p:txBody>
          <a:bodyPr>
            <a:normAutofit/>
          </a:bodyPr>
          <a:lstStyle/>
          <a:p>
            <a:pPr marL="360363" indent="-360363"/>
            <a:r>
              <a:rPr lang="en-AU" sz="3200" dirty="0"/>
              <a:t>To apply for a District Grant </a:t>
            </a:r>
            <a:r>
              <a:rPr lang="en-AU" sz="3200" b="1" u="sng" dirty="0">
                <a:solidFill>
                  <a:srgbClr val="FF0000"/>
                </a:solidFill>
              </a:rPr>
              <a:t>your Club must be Qualified</a:t>
            </a:r>
            <a:r>
              <a:rPr lang="en-AU" sz="3200" dirty="0"/>
              <a:t>.</a:t>
            </a:r>
          </a:p>
          <a:p>
            <a:pPr marL="360363" indent="-360363"/>
            <a:r>
              <a:rPr lang="en-AU" sz="3200" dirty="0"/>
              <a:t>Club Qualification is renewed each Rotary year</a:t>
            </a:r>
          </a:p>
          <a:p>
            <a:pPr marL="360363" indent="-360363"/>
            <a:r>
              <a:rPr lang="en-AU" sz="3200" dirty="0"/>
              <a:t>Club Qualification requires:</a:t>
            </a:r>
          </a:p>
          <a:p>
            <a:pPr marL="817563" lvl="1" indent="-360363"/>
            <a:r>
              <a:rPr lang="en-AU" sz="2800" dirty="0"/>
              <a:t>1 Club Member to attend the Grants Qualification &amp; Management Seminar, to be held, this year, online on </a:t>
            </a:r>
            <a:r>
              <a:rPr lang="en-AU" sz="2800" b="1" u="sng" dirty="0">
                <a:solidFill>
                  <a:srgbClr val="FF0000"/>
                </a:solidFill>
              </a:rPr>
              <a:t>8</a:t>
            </a:r>
            <a:r>
              <a:rPr lang="en-AU" sz="2800" b="1" u="sng" baseline="30000" dirty="0">
                <a:solidFill>
                  <a:srgbClr val="FF0000"/>
                </a:solidFill>
              </a:rPr>
              <a:t>th</a:t>
            </a:r>
            <a:r>
              <a:rPr lang="en-AU" sz="2800" b="1" u="sng" dirty="0">
                <a:solidFill>
                  <a:srgbClr val="FF0000"/>
                </a:solidFill>
              </a:rPr>
              <a:t> June</a:t>
            </a:r>
            <a:r>
              <a:rPr lang="en-AU" sz="2800" b="1" dirty="0">
                <a:solidFill>
                  <a:srgbClr val="FF0000"/>
                </a:solidFill>
              </a:rPr>
              <a:t>.</a:t>
            </a:r>
            <a:br>
              <a:rPr lang="en-AU" sz="2800" b="1" dirty="0">
                <a:solidFill>
                  <a:srgbClr val="FF0000"/>
                </a:solidFill>
              </a:rPr>
            </a:br>
            <a:br>
              <a:rPr lang="en-AU" sz="2800" dirty="0">
                <a:solidFill>
                  <a:srgbClr val="FF0000"/>
                </a:solidFill>
              </a:rPr>
            </a:br>
            <a:r>
              <a:rPr lang="en-AU" sz="2800" dirty="0"/>
              <a:t>[Registration via </a:t>
            </a:r>
            <a:r>
              <a:rPr lang="en-AU" sz="2800" dirty="0" err="1"/>
              <a:t>TryBooking</a:t>
            </a:r>
            <a:r>
              <a:rPr lang="en-AU" sz="2800" dirty="0"/>
              <a:t> commences next week].</a:t>
            </a:r>
            <a:br>
              <a:rPr lang="en-AU" sz="2800" dirty="0"/>
            </a:br>
            <a:endParaRPr lang="en-AU" sz="2800" dirty="0"/>
          </a:p>
          <a:p>
            <a:pPr marL="817563" lvl="1" indent="-360363"/>
            <a:r>
              <a:rPr lang="en-AU" sz="2800" dirty="0"/>
              <a:t>Lodgement of a signed Club MOU</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Friday, 12th May 2023</a:t>
            </a: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District Training Assembly International/Foundation Session, 2023</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a:t>
            </a: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B1A7-D7E1-4F60-8463-FCBF2D1CE81E}"/>
              </a:ext>
            </a:extLst>
          </p:cNvPr>
          <p:cNvSpPr>
            <a:spLocks noGrp="1"/>
          </p:cNvSpPr>
          <p:nvPr>
            <p:ph type="ctrTitle"/>
          </p:nvPr>
        </p:nvSpPr>
        <p:spPr>
          <a:xfrm>
            <a:off x="1524000" y="2069547"/>
            <a:ext cx="9144000" cy="1542015"/>
          </a:xfrm>
        </p:spPr>
        <p:txBody>
          <a:bodyPr>
            <a:normAutofit fontScale="90000"/>
          </a:bodyPr>
          <a:lstStyle/>
          <a:p>
            <a:r>
              <a:rPr lang="en-AU" dirty="0"/>
              <a:t>Rotary Foundation Stewardship </a:t>
            </a:r>
          </a:p>
        </p:txBody>
      </p:sp>
      <p:sp>
        <p:nvSpPr>
          <p:cNvPr id="3" name="Subtitle 2">
            <a:extLst>
              <a:ext uri="{FF2B5EF4-FFF2-40B4-BE49-F238E27FC236}">
                <a16:creationId xmlns:a16="http://schemas.microsoft.com/office/drawing/2014/main" id="{681AEBDC-3883-4583-9D20-BCC35553FB64}"/>
              </a:ext>
            </a:extLst>
          </p:cNvPr>
          <p:cNvSpPr>
            <a:spLocks noGrp="1"/>
          </p:cNvSpPr>
          <p:nvPr>
            <p:ph type="subTitle" idx="1"/>
          </p:nvPr>
        </p:nvSpPr>
        <p:spPr>
          <a:xfrm>
            <a:off x="1524000" y="3789363"/>
            <a:ext cx="9144000" cy="1655762"/>
          </a:xfrm>
        </p:spPr>
        <p:txBody>
          <a:bodyPr>
            <a:normAutofit lnSpcReduction="10000"/>
          </a:bodyPr>
          <a:lstStyle/>
          <a:p>
            <a:endParaRPr lang="en-AU" dirty="0"/>
          </a:p>
          <a:p>
            <a:r>
              <a:rPr lang="en-AU" sz="4000" dirty="0"/>
              <a:t>Andrew Brownlie</a:t>
            </a:r>
          </a:p>
          <a:p>
            <a:r>
              <a:rPr lang="en-AU" sz="4000" dirty="0"/>
              <a:t>(PP – Stewardship Chair)</a:t>
            </a:r>
          </a:p>
        </p:txBody>
      </p:sp>
    </p:spTree>
    <p:extLst>
      <p:ext uri="{BB962C8B-B14F-4D97-AF65-F5344CB8AC3E}">
        <p14:creationId xmlns:p14="http://schemas.microsoft.com/office/powerpoint/2010/main" val="105581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4708F3-6F8C-00BA-50D6-D09C641D00A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Friday, 14th May 2021</a:t>
            </a: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381525E-9F27-517A-DEBF-65E62EA536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2021 Grants &amp; Qualification Seminar</a:t>
            </a: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2285A10-6A82-A28D-2284-D05D256407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a:t>
            </a: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B1A63AF-78B4-CD38-16CF-E76BA1BA78E0}"/>
              </a:ext>
            </a:extLst>
          </p:cNvPr>
          <p:cNvPicPr>
            <a:picLocks noChangeAspect="1"/>
          </p:cNvPicPr>
          <p:nvPr/>
        </p:nvPicPr>
        <p:blipFill>
          <a:blip r:embed="rId2"/>
          <a:stretch>
            <a:fillRect/>
          </a:stretch>
        </p:blipFill>
        <p:spPr>
          <a:xfrm rot="5400000">
            <a:off x="196572" y="213480"/>
            <a:ext cx="7316869" cy="6889912"/>
          </a:xfrm>
          <a:prstGeom prst="rect">
            <a:avLst/>
          </a:prstGeom>
        </p:spPr>
      </p:pic>
      <p:sp>
        <p:nvSpPr>
          <p:cNvPr id="9" name="TextBox 8">
            <a:extLst>
              <a:ext uri="{FF2B5EF4-FFF2-40B4-BE49-F238E27FC236}">
                <a16:creationId xmlns:a16="http://schemas.microsoft.com/office/drawing/2014/main" id="{D80BEB60-90F7-DEEC-BE69-88D03FC76925}"/>
              </a:ext>
            </a:extLst>
          </p:cNvPr>
          <p:cNvSpPr txBox="1"/>
          <p:nvPr/>
        </p:nvSpPr>
        <p:spPr>
          <a:xfrm>
            <a:off x="9098280" y="2903250"/>
            <a:ext cx="22555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t>
            </a:r>
          </a:p>
        </p:txBody>
      </p:sp>
      <p:sp>
        <p:nvSpPr>
          <p:cNvPr id="10" name="Arrow: Up 9">
            <a:extLst>
              <a:ext uri="{FF2B5EF4-FFF2-40B4-BE49-F238E27FC236}">
                <a16:creationId xmlns:a16="http://schemas.microsoft.com/office/drawing/2014/main" id="{1699653D-9344-779B-70DF-4692893A2C06}"/>
              </a:ext>
            </a:extLst>
          </p:cNvPr>
          <p:cNvSpPr/>
          <p:nvPr/>
        </p:nvSpPr>
        <p:spPr>
          <a:xfrm rot="16357851" flipH="1">
            <a:off x="6126324" y="444986"/>
            <a:ext cx="359084" cy="52861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Up 10">
            <a:extLst>
              <a:ext uri="{FF2B5EF4-FFF2-40B4-BE49-F238E27FC236}">
                <a16:creationId xmlns:a16="http://schemas.microsoft.com/office/drawing/2014/main" id="{F417D4FA-5948-0B0D-118E-9DEDB289C0B9}"/>
              </a:ext>
            </a:extLst>
          </p:cNvPr>
          <p:cNvSpPr/>
          <p:nvPr/>
        </p:nvSpPr>
        <p:spPr>
          <a:xfrm rot="14459684" flipH="1">
            <a:off x="7775679" y="3895554"/>
            <a:ext cx="387158" cy="19539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08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838200"/>
            <a:ext cx="9775372" cy="903514"/>
          </a:xfrm>
          <a:solidFill>
            <a:srgbClr val="00B0F0"/>
          </a:solidFill>
        </p:spPr>
        <p:txBody>
          <a:bodyPr/>
          <a:lstStyle/>
          <a:p>
            <a:r>
              <a:rPr lang="en-AU" b="1" dirty="0">
                <a:solidFill>
                  <a:schemeClr val="bg1"/>
                </a:solidFill>
              </a:rPr>
              <a:t>Learning Objectives:</a:t>
            </a:r>
          </a:p>
        </p:txBody>
      </p:sp>
      <p:sp>
        <p:nvSpPr>
          <p:cNvPr id="3" name="Content Placeholder 2"/>
          <p:cNvSpPr>
            <a:spLocks noGrp="1"/>
          </p:cNvSpPr>
          <p:nvPr>
            <p:ph idx="1"/>
          </p:nvPr>
        </p:nvSpPr>
        <p:spPr>
          <a:xfrm>
            <a:off x="1284514" y="2264229"/>
            <a:ext cx="10069286" cy="3912734"/>
          </a:xfrm>
        </p:spPr>
        <p:txBody>
          <a:bodyPr/>
          <a:lstStyle/>
          <a:p>
            <a:pPr marL="0" indent="0">
              <a:spcAft>
                <a:spcPts val="1200"/>
              </a:spcAft>
              <a:buNone/>
            </a:pPr>
            <a:r>
              <a:rPr lang="en-AU" dirty="0"/>
              <a:t>By the end of the session attendees will:</a:t>
            </a:r>
          </a:p>
          <a:p>
            <a:pPr lvl="0">
              <a:spcAft>
                <a:spcPts val="1200"/>
              </a:spcAft>
            </a:pPr>
            <a:r>
              <a:rPr lang="en-AU" dirty="0"/>
              <a:t>Have an understanding of the role of the Rotary Foundation &amp; International Service Chairs in your club in identifying and stewarding projects.</a:t>
            </a:r>
          </a:p>
          <a:p>
            <a:pPr lvl="0">
              <a:spcAft>
                <a:spcPts val="1200"/>
              </a:spcAft>
            </a:pPr>
            <a:r>
              <a:rPr lang="en-AU" dirty="0"/>
              <a:t>Understand the basics of The Rotary Foundation &amp; Foundation Grants </a:t>
            </a:r>
          </a:p>
          <a:p>
            <a:pPr lvl="0">
              <a:spcAft>
                <a:spcPts val="1200"/>
              </a:spcAft>
            </a:pPr>
            <a:r>
              <a:rPr lang="en-AU" dirty="0"/>
              <a:t>Know where to go for more help or information</a:t>
            </a:r>
          </a:p>
        </p:txBody>
      </p:sp>
      <p:sp>
        <p:nvSpPr>
          <p:cNvPr id="4" name="Slide Number Placeholder 3"/>
          <p:cNvSpPr>
            <a:spLocks noGrp="1"/>
          </p:cNvSpPr>
          <p:nvPr>
            <p:ph type="sldNum" sz="quarter" idx="12"/>
          </p:nvPr>
        </p:nvSpPr>
        <p:spPr/>
        <p:txBody>
          <a:bodyPr/>
          <a:lstStyle/>
          <a:p>
            <a:fld id="{6BE1B956-0B22-4924-8AEC-EA5E0F7076A0}" type="slidenum">
              <a:rPr lang="en-AU" smtClean="0"/>
              <a:t>2</a:t>
            </a:fld>
            <a:endParaRPr lang="en-AU"/>
          </a:p>
        </p:txBody>
      </p:sp>
    </p:spTree>
    <p:extLst>
      <p:ext uri="{BB962C8B-B14F-4D97-AF65-F5344CB8AC3E}">
        <p14:creationId xmlns:p14="http://schemas.microsoft.com/office/powerpoint/2010/main" val="2645477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B1A7-D7E1-4F60-8463-FCBF2D1CE81E}"/>
              </a:ext>
            </a:extLst>
          </p:cNvPr>
          <p:cNvSpPr>
            <a:spLocks noGrp="1"/>
          </p:cNvSpPr>
          <p:nvPr>
            <p:ph type="ctrTitle"/>
          </p:nvPr>
        </p:nvSpPr>
        <p:spPr>
          <a:xfrm>
            <a:off x="1524000" y="2069547"/>
            <a:ext cx="9144000" cy="1542015"/>
          </a:xfrm>
        </p:spPr>
        <p:txBody>
          <a:bodyPr>
            <a:normAutofit/>
          </a:bodyPr>
          <a:lstStyle/>
          <a:p>
            <a:r>
              <a:rPr lang="en-AU" dirty="0"/>
              <a:t>Foundation Programs </a:t>
            </a:r>
          </a:p>
        </p:txBody>
      </p:sp>
      <p:sp>
        <p:nvSpPr>
          <p:cNvPr id="3" name="Subtitle 2">
            <a:extLst>
              <a:ext uri="{FF2B5EF4-FFF2-40B4-BE49-F238E27FC236}">
                <a16:creationId xmlns:a16="http://schemas.microsoft.com/office/drawing/2014/main" id="{681AEBDC-3883-4583-9D20-BCC35553FB64}"/>
              </a:ext>
            </a:extLst>
          </p:cNvPr>
          <p:cNvSpPr>
            <a:spLocks noGrp="1"/>
          </p:cNvSpPr>
          <p:nvPr>
            <p:ph type="subTitle" idx="1"/>
          </p:nvPr>
        </p:nvSpPr>
        <p:spPr>
          <a:xfrm>
            <a:off x="1524000" y="3789363"/>
            <a:ext cx="9144000" cy="1655762"/>
          </a:xfrm>
        </p:spPr>
        <p:txBody>
          <a:bodyPr>
            <a:normAutofit lnSpcReduction="10000"/>
          </a:bodyPr>
          <a:lstStyle/>
          <a:p>
            <a:endParaRPr lang="en-AU" dirty="0"/>
          </a:p>
          <a:p>
            <a:r>
              <a:rPr lang="en-AU" sz="4000" dirty="0"/>
              <a:t>David Alexander</a:t>
            </a:r>
          </a:p>
          <a:p>
            <a:r>
              <a:rPr lang="en-AU" sz="4000" dirty="0"/>
              <a:t>(PDG – Foundation Chair)</a:t>
            </a:r>
          </a:p>
        </p:txBody>
      </p:sp>
    </p:spTree>
    <p:extLst>
      <p:ext uri="{BB962C8B-B14F-4D97-AF65-F5344CB8AC3E}">
        <p14:creationId xmlns:p14="http://schemas.microsoft.com/office/powerpoint/2010/main" val="194995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A0C7283-4F80-C125-CFFC-785AEED7BFF9}"/>
              </a:ext>
            </a:extLst>
          </p:cNvPr>
          <p:cNvPicPr>
            <a:picLocks noChangeAspect="1"/>
          </p:cNvPicPr>
          <p:nvPr/>
        </p:nvPicPr>
        <p:blipFill>
          <a:blip r:embed="rId2"/>
          <a:stretch>
            <a:fillRect/>
          </a:stretch>
        </p:blipFill>
        <p:spPr>
          <a:xfrm>
            <a:off x="123986" y="1067477"/>
            <a:ext cx="11944142" cy="4837376"/>
          </a:xfrm>
          <a:prstGeom prst="rect">
            <a:avLst/>
          </a:prstGeom>
          <a:ln w="57150">
            <a:solidFill>
              <a:schemeClr val="tx1"/>
            </a:solidFill>
          </a:ln>
        </p:spPr>
      </p:pic>
      <p:sp>
        <p:nvSpPr>
          <p:cNvPr id="4" name="Oval 3">
            <a:extLst>
              <a:ext uri="{FF2B5EF4-FFF2-40B4-BE49-F238E27FC236}">
                <a16:creationId xmlns:a16="http://schemas.microsoft.com/office/drawing/2014/main" id="{418EFBFB-9666-1AEF-9DC5-7A9BBD2E3E7D}"/>
              </a:ext>
            </a:extLst>
          </p:cNvPr>
          <p:cNvSpPr/>
          <p:nvPr/>
        </p:nvSpPr>
        <p:spPr>
          <a:xfrm>
            <a:off x="2144110" y="5181600"/>
            <a:ext cx="1513490" cy="7213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49C02F81-0A53-6D3D-CC84-7E64BD8AE526}"/>
              </a:ext>
            </a:extLst>
          </p:cNvPr>
          <p:cNvSpPr/>
          <p:nvPr/>
        </p:nvSpPr>
        <p:spPr>
          <a:xfrm>
            <a:off x="269590" y="5181600"/>
            <a:ext cx="1513490" cy="7213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ACC3894-DECB-66EB-9E8D-98916610FE67}"/>
              </a:ext>
            </a:extLst>
          </p:cNvPr>
          <p:cNvSpPr/>
          <p:nvPr/>
        </p:nvSpPr>
        <p:spPr>
          <a:xfrm>
            <a:off x="269590" y="2521734"/>
            <a:ext cx="1513490" cy="7213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1B6CAD5-F7B0-D765-3CDA-51212914C57D}"/>
              </a:ext>
            </a:extLst>
          </p:cNvPr>
          <p:cNvSpPr/>
          <p:nvPr/>
        </p:nvSpPr>
        <p:spPr>
          <a:xfrm>
            <a:off x="2281270" y="2521734"/>
            <a:ext cx="1513490" cy="7213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A7B1DA9-660E-A301-59DD-71996FBDD171}"/>
              </a:ext>
            </a:extLst>
          </p:cNvPr>
          <p:cNvSpPr/>
          <p:nvPr/>
        </p:nvSpPr>
        <p:spPr>
          <a:xfrm>
            <a:off x="8053235" y="2521734"/>
            <a:ext cx="1513490" cy="7213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BE1BD2E-24C1-B3B1-730C-442C4D1F506B}"/>
              </a:ext>
            </a:extLst>
          </p:cNvPr>
          <p:cNvSpPr txBox="1"/>
          <p:nvPr/>
        </p:nvSpPr>
        <p:spPr>
          <a:xfrm>
            <a:off x="1645920" y="221800"/>
            <a:ext cx="8122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Foundation Learning Activities</a:t>
            </a:r>
          </a:p>
        </p:txBody>
      </p:sp>
      <p:sp>
        <p:nvSpPr>
          <p:cNvPr id="2" name="TextBox 1">
            <a:extLst>
              <a:ext uri="{FF2B5EF4-FFF2-40B4-BE49-F238E27FC236}">
                <a16:creationId xmlns:a16="http://schemas.microsoft.com/office/drawing/2014/main" id="{A22DDEB0-44AE-C63C-0DD7-1794EBF903CD}"/>
              </a:ext>
            </a:extLst>
          </p:cNvPr>
          <p:cNvSpPr txBox="1"/>
          <p:nvPr/>
        </p:nvSpPr>
        <p:spPr>
          <a:xfrm>
            <a:off x="6528653" y="1978711"/>
            <a:ext cx="5370972" cy="44319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Suggested Courses </a:t>
            </a:r>
            <a:r>
              <a:rPr kumimoji="0" lang="en-AU"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(Professional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Rotary Areas of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Club Foundation Committee Basics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Grant Management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Grant Management Re-certification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Peace Fellowships</a:t>
            </a:r>
          </a:p>
        </p:txBody>
      </p:sp>
    </p:spTree>
    <p:extLst>
      <p:ext uri="{BB962C8B-B14F-4D97-AF65-F5344CB8AC3E}">
        <p14:creationId xmlns:p14="http://schemas.microsoft.com/office/powerpoint/2010/main" val="14450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B70D1E-8220-2C5F-C5AC-5E893C0107CF}"/>
              </a:ext>
            </a:extLst>
          </p:cNvPr>
          <p:cNvSpPr txBox="1"/>
          <p:nvPr/>
        </p:nvSpPr>
        <p:spPr>
          <a:xfrm>
            <a:off x="167640" y="2133600"/>
            <a:ext cx="2651760"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page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2023-24</a:t>
            </a:r>
          </a:p>
        </p:txBody>
      </p:sp>
      <p:pic>
        <p:nvPicPr>
          <p:cNvPr id="3" name="Picture 2">
            <a:extLst>
              <a:ext uri="{FF2B5EF4-FFF2-40B4-BE49-F238E27FC236}">
                <a16:creationId xmlns:a16="http://schemas.microsoft.com/office/drawing/2014/main" id="{D5E927F6-9F53-1DA8-EE49-85FD1192215F}"/>
              </a:ext>
            </a:extLst>
          </p:cNvPr>
          <p:cNvPicPr>
            <a:picLocks noChangeAspect="1"/>
          </p:cNvPicPr>
          <p:nvPr/>
        </p:nvPicPr>
        <p:blipFill>
          <a:blip r:embed="rId2"/>
          <a:stretch>
            <a:fillRect/>
          </a:stretch>
        </p:blipFill>
        <p:spPr>
          <a:xfrm rot="5400000">
            <a:off x="3400468" y="-211814"/>
            <a:ext cx="6984045" cy="7155583"/>
          </a:xfrm>
          <a:prstGeom prst="rect">
            <a:avLst/>
          </a:prstGeom>
        </p:spPr>
      </p:pic>
    </p:spTree>
    <p:extLst>
      <p:ext uri="{BB962C8B-B14F-4D97-AF65-F5344CB8AC3E}">
        <p14:creationId xmlns:p14="http://schemas.microsoft.com/office/powerpoint/2010/main" val="139569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2368FB-DA78-5C71-9DAD-D4ADE2BB5229}"/>
              </a:ext>
            </a:extLst>
          </p:cNvPr>
          <p:cNvSpPr txBox="1"/>
          <p:nvPr/>
        </p:nvSpPr>
        <p:spPr>
          <a:xfrm>
            <a:off x="167640" y="2133600"/>
            <a:ext cx="2651760"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page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2023-24</a:t>
            </a:r>
          </a:p>
        </p:txBody>
      </p:sp>
      <p:sp>
        <p:nvSpPr>
          <p:cNvPr id="5" name="TextBox 4">
            <a:extLst>
              <a:ext uri="{FF2B5EF4-FFF2-40B4-BE49-F238E27FC236}">
                <a16:creationId xmlns:a16="http://schemas.microsoft.com/office/drawing/2014/main" id="{9BC8D16A-ACA0-E4BF-CF73-D98959D614A3}"/>
              </a:ext>
            </a:extLst>
          </p:cNvPr>
          <p:cNvSpPr txBox="1"/>
          <p:nvPr/>
        </p:nvSpPr>
        <p:spPr>
          <a:xfrm>
            <a:off x="2819400" y="6052512"/>
            <a:ext cx="94183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https://www.9810rotary.org.au/page/the-rotary-foundation</a:t>
            </a:r>
          </a:p>
        </p:txBody>
      </p:sp>
      <p:sp>
        <p:nvSpPr>
          <p:cNvPr id="6" name="TextBox 5">
            <a:extLst>
              <a:ext uri="{FF2B5EF4-FFF2-40B4-BE49-F238E27FC236}">
                <a16:creationId xmlns:a16="http://schemas.microsoft.com/office/drawing/2014/main" id="{F85C4441-D0E7-ACD0-5EB8-8F295AB9476E}"/>
              </a:ext>
            </a:extLst>
          </p:cNvPr>
          <p:cNvSpPr txBox="1"/>
          <p:nvPr/>
        </p:nvSpPr>
        <p:spPr>
          <a:xfrm>
            <a:off x="320040" y="6052512"/>
            <a:ext cx="2240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Foundation </a:t>
            </a:r>
          </a:p>
        </p:txBody>
      </p:sp>
      <p:pic>
        <p:nvPicPr>
          <p:cNvPr id="7" name="Picture 6">
            <a:extLst>
              <a:ext uri="{FF2B5EF4-FFF2-40B4-BE49-F238E27FC236}">
                <a16:creationId xmlns:a16="http://schemas.microsoft.com/office/drawing/2014/main" id="{570EE9F4-03A7-7E90-0430-00EBEE3325D5}"/>
              </a:ext>
            </a:extLst>
          </p:cNvPr>
          <p:cNvPicPr>
            <a:picLocks noChangeAspect="1"/>
          </p:cNvPicPr>
          <p:nvPr/>
        </p:nvPicPr>
        <p:blipFill>
          <a:blip r:embed="rId2"/>
          <a:stretch>
            <a:fillRect/>
          </a:stretch>
        </p:blipFill>
        <p:spPr>
          <a:xfrm rot="5400000">
            <a:off x="4861425" y="-1918259"/>
            <a:ext cx="4813994" cy="9141884"/>
          </a:xfrm>
          <a:prstGeom prst="rect">
            <a:avLst/>
          </a:prstGeom>
        </p:spPr>
      </p:pic>
    </p:spTree>
    <p:extLst>
      <p:ext uri="{BB962C8B-B14F-4D97-AF65-F5344CB8AC3E}">
        <p14:creationId xmlns:p14="http://schemas.microsoft.com/office/powerpoint/2010/main" val="126266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4B0A-CB94-1831-B594-DC40F468FAC9}"/>
              </a:ext>
            </a:extLst>
          </p:cNvPr>
          <p:cNvSpPr>
            <a:spLocks noGrp="1"/>
          </p:cNvSpPr>
          <p:nvPr>
            <p:ph type="ctrTitle"/>
          </p:nvPr>
        </p:nvSpPr>
        <p:spPr/>
        <p:txBody>
          <a:bodyPr/>
          <a:lstStyle/>
          <a:p>
            <a:pPr algn="ctr"/>
            <a:r>
              <a:rPr lang="en-AU" b="1" dirty="0"/>
              <a:t>District Resource Network</a:t>
            </a:r>
          </a:p>
        </p:txBody>
      </p:sp>
    </p:spTree>
    <p:extLst>
      <p:ext uri="{BB962C8B-B14F-4D97-AF65-F5344CB8AC3E}">
        <p14:creationId xmlns:p14="http://schemas.microsoft.com/office/powerpoint/2010/main" val="163169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A949-3F42-3579-47DF-981AEF013F2A}"/>
              </a:ext>
            </a:extLst>
          </p:cNvPr>
          <p:cNvSpPr>
            <a:spLocks noGrp="1"/>
          </p:cNvSpPr>
          <p:nvPr>
            <p:ph type="title"/>
          </p:nvPr>
        </p:nvSpPr>
        <p:spPr>
          <a:xfrm>
            <a:off x="377367" y="424071"/>
            <a:ext cx="9800303" cy="781878"/>
          </a:xfrm>
          <a:solidFill>
            <a:schemeClr val="accent2">
              <a:lumMod val="60000"/>
              <a:lumOff val="40000"/>
            </a:schemeClr>
          </a:solidFill>
        </p:spPr>
        <p:txBody>
          <a:bodyPr>
            <a:normAutofit fontScale="90000"/>
          </a:bodyPr>
          <a:lstStyle/>
          <a:p>
            <a:pPr algn="ctr"/>
            <a:r>
              <a:rPr lang="en-US" sz="3800" b="1" dirty="0">
                <a:solidFill>
                  <a:schemeClr val="bg1"/>
                </a:solidFill>
              </a:rPr>
              <a:t>What is the District Resource Network (DRN)?</a:t>
            </a:r>
            <a:br>
              <a:rPr lang="en-AU" sz="4400" dirty="0">
                <a:solidFill>
                  <a:srgbClr val="24588D"/>
                </a:solidFill>
              </a:rPr>
            </a:br>
            <a:br>
              <a:rPr lang="en-AU" sz="4400" dirty="0">
                <a:solidFill>
                  <a:srgbClr val="24588D"/>
                </a:solidFill>
              </a:rPr>
            </a:br>
            <a:br>
              <a:rPr lang="en-AU" sz="4400" dirty="0">
                <a:solidFill>
                  <a:srgbClr val="24588D"/>
                </a:solidFill>
              </a:rPr>
            </a:br>
            <a:br>
              <a:rPr lang="en-AU" sz="4400" dirty="0">
                <a:solidFill>
                  <a:srgbClr val="24588D"/>
                </a:solidFill>
              </a:rPr>
            </a:br>
            <a:br>
              <a:rPr lang="en-AU" sz="4400" dirty="0">
                <a:solidFill>
                  <a:srgbClr val="24588D"/>
                </a:solidFill>
              </a:rPr>
            </a:br>
            <a:br>
              <a:rPr lang="en-AU" sz="4400" dirty="0">
                <a:solidFill>
                  <a:srgbClr val="24588D"/>
                </a:solidFill>
              </a:rPr>
            </a:br>
            <a:endParaRPr lang="en-AU" sz="2700" dirty="0">
              <a:solidFill>
                <a:srgbClr val="24588D"/>
              </a:solidFill>
            </a:endParaRPr>
          </a:p>
        </p:txBody>
      </p:sp>
      <p:pic>
        <p:nvPicPr>
          <p:cNvPr id="3" name="Content Placeholder 4">
            <a:extLst>
              <a:ext uri="{FF2B5EF4-FFF2-40B4-BE49-F238E27FC236}">
                <a16:creationId xmlns:a16="http://schemas.microsoft.com/office/drawing/2014/main" id="{502CE3D8-CE4D-490D-040E-9D69C3BEFB4D}"/>
              </a:ext>
            </a:extLst>
          </p:cNvPr>
          <p:cNvPicPr>
            <a:picLocks noChangeAspect="1"/>
          </p:cNvPicPr>
          <p:nvPr/>
        </p:nvPicPr>
        <p:blipFill>
          <a:blip r:embed="rId3"/>
          <a:stretch>
            <a:fillRect/>
          </a:stretch>
        </p:blipFill>
        <p:spPr>
          <a:xfrm>
            <a:off x="2940512" y="1555662"/>
            <a:ext cx="7237158" cy="4976002"/>
          </a:xfrm>
          <a:prstGeom prst="rect">
            <a:avLst/>
          </a:prstGeom>
        </p:spPr>
      </p:pic>
      <p:pic>
        <p:nvPicPr>
          <p:cNvPr id="4" name="Picture 3">
            <a:extLst>
              <a:ext uri="{FF2B5EF4-FFF2-40B4-BE49-F238E27FC236}">
                <a16:creationId xmlns:a16="http://schemas.microsoft.com/office/drawing/2014/main" id="{E5D9B23C-6692-A645-5182-C697D78A876D}"/>
              </a:ext>
            </a:extLst>
          </p:cNvPr>
          <p:cNvPicPr>
            <a:picLocks noChangeAspect="1"/>
          </p:cNvPicPr>
          <p:nvPr/>
        </p:nvPicPr>
        <p:blipFill>
          <a:blip r:embed="rId4"/>
          <a:stretch>
            <a:fillRect/>
          </a:stretch>
        </p:blipFill>
        <p:spPr>
          <a:xfrm>
            <a:off x="377367" y="1555662"/>
            <a:ext cx="2563145" cy="2486251"/>
          </a:xfrm>
          <a:prstGeom prst="rect">
            <a:avLst/>
          </a:prstGeom>
        </p:spPr>
      </p:pic>
    </p:spTree>
    <p:extLst>
      <p:ext uri="{BB962C8B-B14F-4D97-AF65-F5344CB8AC3E}">
        <p14:creationId xmlns:p14="http://schemas.microsoft.com/office/powerpoint/2010/main" val="24559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95E8-8D37-BC1D-31D6-4909A95992ED}"/>
              </a:ext>
            </a:extLst>
          </p:cNvPr>
          <p:cNvSpPr>
            <a:spLocks noGrp="1"/>
          </p:cNvSpPr>
          <p:nvPr>
            <p:ph type="title"/>
          </p:nvPr>
        </p:nvSpPr>
        <p:spPr>
          <a:solidFill>
            <a:schemeClr val="accent2">
              <a:lumMod val="60000"/>
              <a:lumOff val="40000"/>
            </a:schemeClr>
          </a:solidFill>
        </p:spPr>
        <p:txBody>
          <a:bodyPr/>
          <a:lstStyle/>
          <a:p>
            <a:r>
              <a:rPr kumimoji="0" lang="en-AU" sz="4000" b="1" i="0" u="none" strike="noStrike" kern="1200" cap="none" spc="0" normalizeH="0" baseline="0" noProof="0" dirty="0">
                <a:ln>
                  <a:noFill/>
                </a:ln>
                <a:solidFill>
                  <a:schemeClr val="bg1"/>
                </a:solidFill>
                <a:effectLst/>
                <a:uLnTx/>
                <a:uFillTx/>
                <a:latin typeface="Trebuchet MS" panose="020B0603020202020204"/>
                <a:ea typeface="+mj-ea"/>
                <a:cs typeface="+mj-cs"/>
              </a:rPr>
              <a:t>How Can The District Resource Network Support Clubs?</a:t>
            </a:r>
            <a:endParaRPr lang="en-AU" dirty="0">
              <a:solidFill>
                <a:schemeClr val="bg1"/>
              </a:solidFill>
            </a:endParaRPr>
          </a:p>
        </p:txBody>
      </p:sp>
      <p:sp>
        <p:nvSpPr>
          <p:cNvPr id="3" name="Content Placeholder 2">
            <a:extLst>
              <a:ext uri="{FF2B5EF4-FFF2-40B4-BE49-F238E27FC236}">
                <a16:creationId xmlns:a16="http://schemas.microsoft.com/office/drawing/2014/main" id="{0AF25E2B-06CD-9058-DF8A-AFD1A6C30CD1}"/>
              </a:ext>
            </a:extLst>
          </p:cNvPr>
          <p:cNvSpPr>
            <a:spLocks noGrp="1"/>
          </p:cNvSpPr>
          <p:nvPr>
            <p:ph idx="1"/>
          </p:nvPr>
        </p:nvSpPr>
        <p:spPr>
          <a:xfrm>
            <a:off x="677334" y="2292626"/>
            <a:ext cx="8596668" cy="3748736"/>
          </a:xfrm>
        </p:spPr>
        <p:txBody>
          <a:bodyPr>
            <a:normAutofit/>
          </a:bodyPr>
          <a:lstStyle/>
          <a:p>
            <a:pPr>
              <a:buFont typeface="+mj-lt"/>
              <a:buAutoNum type="arabicPeriod"/>
            </a:pPr>
            <a:r>
              <a:rPr lang="en-AU" sz="2400" dirty="0"/>
              <a:t>Aligning a project or Grant with Rotary’s Areas of Focus.</a:t>
            </a:r>
          </a:p>
          <a:p>
            <a:pPr>
              <a:buFont typeface="+mj-lt"/>
              <a:buAutoNum type="arabicPeriod"/>
            </a:pPr>
            <a:r>
              <a:rPr lang="en-AU" sz="2400" dirty="0"/>
              <a:t>Identifying local and international partner clubs and cooperating Organizations / NGOs.</a:t>
            </a:r>
          </a:p>
          <a:p>
            <a:pPr>
              <a:buFont typeface="+mj-lt"/>
              <a:buAutoNum type="arabicPeriod"/>
            </a:pPr>
            <a:r>
              <a:rPr lang="en-AU" sz="2400" dirty="0"/>
              <a:t>Securing funding.</a:t>
            </a:r>
          </a:p>
          <a:p>
            <a:pPr>
              <a:buFont typeface="+mj-lt"/>
              <a:buAutoNum type="arabicPeriod"/>
            </a:pPr>
            <a:r>
              <a:rPr lang="en-AU" sz="2400" dirty="0"/>
              <a:t>With the Global Grant process.</a:t>
            </a:r>
          </a:p>
          <a:p>
            <a:pPr>
              <a:buFont typeface="+mj-lt"/>
              <a:buAutoNum type="arabicPeriod"/>
            </a:pPr>
            <a:r>
              <a:rPr lang="en-AU" sz="2400" dirty="0"/>
              <a:t>Project planning, design and implementation.</a:t>
            </a:r>
          </a:p>
          <a:p>
            <a:pPr>
              <a:buFont typeface="+mj-lt"/>
              <a:buAutoNum type="arabicPeriod"/>
            </a:pPr>
            <a:r>
              <a:rPr lang="en-AU" sz="2400" dirty="0"/>
              <a:t>Continue to promote the resources and expertise it can offer. </a:t>
            </a:r>
          </a:p>
        </p:txBody>
      </p:sp>
    </p:spTree>
    <p:extLst>
      <p:ext uri="{BB962C8B-B14F-4D97-AF65-F5344CB8AC3E}">
        <p14:creationId xmlns:p14="http://schemas.microsoft.com/office/powerpoint/2010/main" val="231375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F411D1-B382-094D-EB0A-60C99C5C44EF}"/>
              </a:ext>
            </a:extLst>
          </p:cNvPr>
          <p:cNvPicPr>
            <a:picLocks noChangeAspect="1"/>
          </p:cNvPicPr>
          <p:nvPr/>
        </p:nvPicPr>
        <p:blipFill>
          <a:blip r:embed="rId3"/>
          <a:stretch>
            <a:fillRect/>
          </a:stretch>
        </p:blipFill>
        <p:spPr>
          <a:xfrm>
            <a:off x="843841" y="1971675"/>
            <a:ext cx="10062698" cy="3657600"/>
          </a:xfrm>
          <a:prstGeom prst="rect">
            <a:avLst/>
          </a:prstGeom>
        </p:spPr>
      </p:pic>
      <p:sp>
        <p:nvSpPr>
          <p:cNvPr id="9" name="Title 1">
            <a:extLst>
              <a:ext uri="{FF2B5EF4-FFF2-40B4-BE49-F238E27FC236}">
                <a16:creationId xmlns:a16="http://schemas.microsoft.com/office/drawing/2014/main" id="{4817E76B-5A01-C1A7-FF57-6D74A1955968}"/>
              </a:ext>
            </a:extLst>
          </p:cNvPr>
          <p:cNvSpPr txBox="1">
            <a:spLocks/>
          </p:cNvSpPr>
          <p:nvPr/>
        </p:nvSpPr>
        <p:spPr>
          <a:xfrm>
            <a:off x="843840" y="620487"/>
            <a:ext cx="9386009" cy="822552"/>
          </a:xfrm>
          <a:prstGeom prst="rect">
            <a:avLst/>
          </a:prstGeom>
          <a:solidFill>
            <a:srgbClr val="00B0F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dirty="0">
                <a:ln>
                  <a:noFill/>
                </a:ln>
                <a:solidFill>
                  <a:sysClr val="window" lastClr="FFFFFF"/>
                </a:solidFill>
                <a:effectLst/>
                <a:uLnTx/>
                <a:uFillTx/>
                <a:latin typeface="Trebuchet MS" panose="020B0603020202020204"/>
                <a:ea typeface="+mj-ea"/>
                <a:cs typeface="+mj-cs"/>
              </a:rPr>
              <a:t>Collaboration through Partnerships</a:t>
            </a:r>
          </a:p>
        </p:txBody>
      </p:sp>
    </p:spTree>
    <p:extLst>
      <p:ext uri="{BB962C8B-B14F-4D97-AF65-F5344CB8AC3E}">
        <p14:creationId xmlns:p14="http://schemas.microsoft.com/office/powerpoint/2010/main" val="290049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05543"/>
            <a:ext cx="9296400" cy="903515"/>
          </a:xfrm>
          <a:solidFill>
            <a:srgbClr val="00B0F0"/>
          </a:solidFill>
        </p:spPr>
        <p:txBody>
          <a:bodyPr anchor="ctr">
            <a:normAutofit/>
          </a:bodyPr>
          <a:lstStyle/>
          <a:p>
            <a:pPr algn="l"/>
            <a:r>
              <a:rPr lang="en-AU" sz="4400" b="1" dirty="0">
                <a:solidFill>
                  <a:schemeClr val="bg1"/>
                </a:solidFill>
              </a:rPr>
              <a:t>The Rotary Learning Centre</a:t>
            </a:r>
            <a:endParaRPr lang="en-AU" b="1" dirty="0">
              <a:solidFill>
                <a:schemeClr val="bg1"/>
              </a:solidFill>
            </a:endParaRPr>
          </a:p>
        </p:txBody>
      </p:sp>
      <p:sp>
        <p:nvSpPr>
          <p:cNvPr id="3" name="Subtitle 2"/>
          <p:cNvSpPr>
            <a:spLocks noGrp="1"/>
          </p:cNvSpPr>
          <p:nvPr>
            <p:ph type="subTitle" idx="1"/>
          </p:nvPr>
        </p:nvSpPr>
        <p:spPr>
          <a:xfrm>
            <a:off x="1524000" y="1987827"/>
            <a:ext cx="9144000" cy="2305877"/>
          </a:xfrm>
        </p:spPr>
        <p:txBody>
          <a:bodyPr>
            <a:normAutofit/>
          </a:bodyPr>
          <a:lstStyle/>
          <a:p>
            <a:pPr marL="228600" lvl="0" indent="-228600" algn="l">
              <a:buFont typeface="Arial" panose="020B0604020202020204" pitchFamily="34" charset="0"/>
              <a:buChar char="•"/>
            </a:pPr>
            <a:r>
              <a:rPr lang="en-AU" sz="2800" dirty="0">
                <a:solidFill>
                  <a:prstClr val="black"/>
                </a:solidFill>
              </a:rPr>
              <a:t>To access</a:t>
            </a:r>
          </a:p>
          <a:p>
            <a:pPr marL="285750" lvl="0" indent="-285750" algn="l">
              <a:lnSpc>
                <a:spcPct val="100000"/>
              </a:lnSpc>
              <a:spcBef>
                <a:spcPts val="0"/>
              </a:spcBef>
              <a:spcAft>
                <a:spcPts val="600"/>
              </a:spcAft>
              <a:buFont typeface="Arial" panose="020B0604020202020204" pitchFamily="34" charset="0"/>
              <a:buChar char="•"/>
            </a:pPr>
            <a:r>
              <a:rPr lang="en-AU" dirty="0">
                <a:solidFill>
                  <a:prstClr val="black"/>
                </a:solidFill>
              </a:rPr>
              <a:t>Log into </a:t>
            </a:r>
            <a:r>
              <a:rPr lang="en-AU" b="1" dirty="0">
                <a:solidFill>
                  <a:prstClr val="black"/>
                </a:solidFill>
              </a:rPr>
              <a:t>My Rotary: </a:t>
            </a:r>
            <a:r>
              <a:rPr lang="en-AU" b="1" dirty="0">
                <a:solidFill>
                  <a:prstClr val="black"/>
                </a:solidFill>
                <a:hlinkClick r:id="rId3"/>
              </a:rPr>
              <a:t>www.my.rotary.org</a:t>
            </a:r>
            <a:r>
              <a:rPr lang="en-AU" b="1" dirty="0">
                <a:solidFill>
                  <a:prstClr val="black"/>
                </a:solidFill>
              </a:rPr>
              <a:t>  </a:t>
            </a:r>
          </a:p>
          <a:p>
            <a:pPr marL="285750" lvl="0" indent="-285750" algn="l">
              <a:lnSpc>
                <a:spcPct val="100000"/>
              </a:lnSpc>
              <a:spcBef>
                <a:spcPts val="0"/>
              </a:spcBef>
              <a:spcAft>
                <a:spcPts val="600"/>
              </a:spcAft>
              <a:buFont typeface="Arial" panose="020B0604020202020204" pitchFamily="34" charset="0"/>
              <a:buChar char="•"/>
            </a:pPr>
            <a:r>
              <a:rPr lang="en-AU" dirty="0">
                <a:solidFill>
                  <a:prstClr val="black"/>
                </a:solidFill>
              </a:rPr>
              <a:t>Select </a:t>
            </a:r>
            <a:r>
              <a:rPr lang="en-AU" b="1" dirty="0">
                <a:solidFill>
                  <a:prstClr val="black"/>
                </a:solidFill>
              </a:rPr>
              <a:t>Learning Centre </a:t>
            </a:r>
            <a:r>
              <a:rPr lang="en-AU" dirty="0">
                <a:solidFill>
                  <a:prstClr val="black"/>
                </a:solidFill>
              </a:rPr>
              <a:t>under </a:t>
            </a:r>
            <a:r>
              <a:rPr lang="en-AU" b="1" dirty="0">
                <a:solidFill>
                  <a:prstClr val="black"/>
                </a:solidFill>
              </a:rPr>
              <a:t>Online Tools</a:t>
            </a:r>
          </a:p>
          <a:p>
            <a:pPr marL="285750" lvl="0" indent="-285750" algn="l">
              <a:lnSpc>
                <a:spcPct val="100000"/>
              </a:lnSpc>
              <a:spcBef>
                <a:spcPts val="0"/>
              </a:spcBef>
              <a:spcAft>
                <a:spcPts val="600"/>
              </a:spcAft>
              <a:buFont typeface="Arial" panose="020B0604020202020204" pitchFamily="34" charset="0"/>
              <a:buChar char="•"/>
            </a:pPr>
            <a:r>
              <a:rPr lang="en-AU" dirty="0">
                <a:solidFill>
                  <a:prstClr val="black"/>
                </a:solidFill>
              </a:rPr>
              <a:t>Scroll through the Course Catalogue to find the courses you wish to take.</a:t>
            </a:r>
          </a:p>
          <a:p>
            <a:pPr marL="285750" lvl="0" indent="-285750" algn="l">
              <a:lnSpc>
                <a:spcPct val="100000"/>
              </a:lnSpc>
              <a:spcBef>
                <a:spcPts val="0"/>
              </a:spcBef>
              <a:spcAft>
                <a:spcPts val="600"/>
              </a:spcAft>
              <a:buFont typeface="Arial" panose="020B0604020202020204" pitchFamily="34" charset="0"/>
              <a:buChar char="•"/>
            </a:pPr>
            <a:r>
              <a:rPr lang="en-AU" dirty="0">
                <a:solidFill>
                  <a:prstClr val="black"/>
                </a:solidFill>
              </a:rPr>
              <a:t>Recommend the </a:t>
            </a:r>
            <a:r>
              <a:rPr lang="en-AU" b="1" dirty="0">
                <a:solidFill>
                  <a:prstClr val="black"/>
                </a:solidFill>
              </a:rPr>
              <a:t>Club Service Projects Committee Basics </a:t>
            </a:r>
            <a:r>
              <a:rPr lang="en-AU" dirty="0">
                <a:solidFill>
                  <a:prstClr val="black"/>
                </a:solidFill>
              </a:rPr>
              <a:t>as a minimum. </a:t>
            </a:r>
          </a:p>
          <a:p>
            <a:pPr marL="285750" lvl="0" indent="-285750" algn="l">
              <a:lnSpc>
                <a:spcPct val="100000"/>
              </a:lnSpc>
              <a:spcBef>
                <a:spcPts val="0"/>
              </a:spcBef>
              <a:spcAft>
                <a:spcPts val="600"/>
              </a:spcAft>
              <a:buFont typeface="Arial" panose="020B0604020202020204" pitchFamily="34" charset="0"/>
              <a:buChar char="•"/>
            </a:pPr>
            <a:r>
              <a:rPr lang="en-AU" dirty="0">
                <a:solidFill>
                  <a:prstClr val="black"/>
                </a:solidFill>
              </a:rPr>
              <a:t>Also available </a:t>
            </a:r>
            <a:r>
              <a:rPr lang="en-AU" b="1" dirty="0">
                <a:solidFill>
                  <a:prstClr val="black"/>
                </a:solidFill>
              </a:rPr>
              <a:t>District International Service Committee Intermediate.</a:t>
            </a:r>
          </a:p>
          <a:p>
            <a:endParaRPr lang="en-AU" dirty="0"/>
          </a:p>
        </p:txBody>
      </p:sp>
      <p:sp>
        <p:nvSpPr>
          <p:cNvPr id="5" name="Title 1">
            <a:extLst>
              <a:ext uri="{FF2B5EF4-FFF2-40B4-BE49-F238E27FC236}">
                <a16:creationId xmlns:a16="http://schemas.microsoft.com/office/drawing/2014/main" id="{354020B3-BDBA-DE39-DE38-F3530997D616}"/>
              </a:ext>
            </a:extLst>
          </p:cNvPr>
          <p:cNvSpPr txBox="1">
            <a:spLocks/>
          </p:cNvSpPr>
          <p:nvPr/>
        </p:nvSpPr>
        <p:spPr>
          <a:xfrm>
            <a:off x="1371600" y="4572000"/>
            <a:ext cx="9296400" cy="808383"/>
          </a:xfrm>
          <a:prstGeom prst="rect">
            <a:avLst/>
          </a:prstGeom>
          <a:solidFill>
            <a:srgbClr val="00B0F0"/>
          </a:solidFill>
        </p:spPr>
        <p:txBody>
          <a:bodyPr vert="horz" lIns="91440" tIns="45720" rIns="91440" bIns="45720" rtlCol="0" anchor="ctr">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AU" sz="4400" b="1" dirty="0">
                <a:solidFill>
                  <a:schemeClr val="bg1"/>
                </a:solidFill>
              </a:rPr>
              <a:t>Rotary Showcase</a:t>
            </a:r>
            <a:endParaRPr lang="en-AU" b="1" dirty="0">
              <a:solidFill>
                <a:schemeClr val="bg1"/>
              </a:solidFill>
            </a:endParaRPr>
          </a:p>
        </p:txBody>
      </p:sp>
      <p:sp>
        <p:nvSpPr>
          <p:cNvPr id="6" name="TextBox 5">
            <a:extLst>
              <a:ext uri="{FF2B5EF4-FFF2-40B4-BE49-F238E27FC236}">
                <a16:creationId xmlns:a16="http://schemas.microsoft.com/office/drawing/2014/main" id="{8F8B35C8-677A-B27E-3800-30D413DCEB2B}"/>
              </a:ext>
            </a:extLst>
          </p:cNvPr>
          <p:cNvSpPr txBox="1"/>
          <p:nvPr/>
        </p:nvSpPr>
        <p:spPr>
          <a:xfrm>
            <a:off x="1524000" y="5592417"/>
            <a:ext cx="9296400" cy="646331"/>
          </a:xfrm>
          <a:prstGeom prst="rect">
            <a:avLst/>
          </a:prstGeom>
          <a:noFill/>
        </p:spPr>
        <p:txBody>
          <a:bodyPr wrap="square" rtlCol="0">
            <a:spAutoFit/>
          </a:bodyPr>
          <a:lstStyle/>
          <a:p>
            <a:pPr marL="285750" indent="-285750">
              <a:buFont typeface="Arial" panose="020B0604020202020204" pitchFamily="34" charset="0"/>
              <a:buChar char="•"/>
            </a:pPr>
            <a:r>
              <a:rPr lang="en-AU" dirty="0"/>
              <a:t>Project Ideas</a:t>
            </a:r>
          </a:p>
          <a:p>
            <a:pPr marL="285750" indent="-285750">
              <a:buFont typeface="Arial" panose="020B0604020202020204" pitchFamily="34" charset="0"/>
              <a:buChar char="•"/>
            </a:pPr>
            <a:r>
              <a:rPr lang="en-AU" b="1" dirty="0">
                <a:hlinkClick r:id="rId4"/>
              </a:rPr>
              <a:t>https://map.rotary.org/en/project/pages/project_showcase.aspx</a:t>
            </a:r>
            <a:r>
              <a:rPr lang="en-AU" b="1" dirty="0"/>
              <a:t> </a:t>
            </a:r>
          </a:p>
        </p:txBody>
      </p:sp>
    </p:spTree>
    <p:extLst>
      <p:ext uri="{BB962C8B-B14F-4D97-AF65-F5344CB8AC3E}">
        <p14:creationId xmlns:p14="http://schemas.microsoft.com/office/powerpoint/2010/main" val="1694654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79EF7F-851B-5FCA-5721-7F9F1804C1E4}"/>
              </a:ext>
            </a:extLst>
          </p:cNvPr>
          <p:cNvSpPr>
            <a:spLocks noGrp="1"/>
          </p:cNvSpPr>
          <p:nvPr>
            <p:ph type="subTitle" idx="1"/>
          </p:nvPr>
        </p:nvSpPr>
        <p:spPr>
          <a:xfrm>
            <a:off x="1507067" y="2411897"/>
            <a:ext cx="7766936" cy="3286538"/>
          </a:xfrm>
        </p:spPr>
        <p:txBody>
          <a:bodyPr>
            <a:noAutofit/>
          </a:bodyPr>
          <a:lstStyle/>
          <a:p>
            <a:pPr marL="285750" indent="-285750" algn="l">
              <a:buFont typeface="Arial" panose="020B0604020202020204" pitchFamily="34" charset="0"/>
              <a:buChar char="•"/>
            </a:pPr>
            <a:r>
              <a:rPr lang="en-AU" sz="4000" dirty="0"/>
              <a:t>PROJECT</a:t>
            </a:r>
          </a:p>
          <a:p>
            <a:pPr marL="285750" indent="-285750" algn="l">
              <a:buFont typeface="Arial" panose="020B0604020202020204" pitchFamily="34" charset="0"/>
              <a:buChar char="•"/>
            </a:pPr>
            <a:r>
              <a:rPr lang="en-AU" sz="4000" dirty="0"/>
              <a:t>PROCESS</a:t>
            </a:r>
          </a:p>
          <a:p>
            <a:pPr marL="285750" indent="-285750" algn="l">
              <a:buFont typeface="Arial" panose="020B0604020202020204" pitchFamily="34" charset="0"/>
              <a:buChar char="•"/>
            </a:pPr>
            <a:r>
              <a:rPr lang="en-AU" sz="4000" dirty="0"/>
              <a:t>PASSION</a:t>
            </a:r>
          </a:p>
          <a:p>
            <a:pPr marL="285750" indent="-285750" algn="l">
              <a:buFont typeface="Arial" panose="020B0604020202020204" pitchFamily="34" charset="0"/>
              <a:buChar char="•"/>
            </a:pPr>
            <a:r>
              <a:rPr lang="en-AU" sz="4000" dirty="0"/>
              <a:t>PARTNERSHIP</a:t>
            </a:r>
          </a:p>
        </p:txBody>
      </p:sp>
      <p:sp>
        <p:nvSpPr>
          <p:cNvPr id="6" name="Title 1">
            <a:extLst>
              <a:ext uri="{FF2B5EF4-FFF2-40B4-BE49-F238E27FC236}">
                <a16:creationId xmlns:a16="http://schemas.microsoft.com/office/drawing/2014/main" id="{7C0A8B14-F2FE-6D77-BD38-CFFA6ED4E929}"/>
              </a:ext>
            </a:extLst>
          </p:cNvPr>
          <p:cNvSpPr>
            <a:spLocks noGrp="1"/>
          </p:cNvSpPr>
          <p:nvPr>
            <p:ph type="ctrTitle"/>
          </p:nvPr>
        </p:nvSpPr>
        <p:spPr>
          <a:xfrm>
            <a:off x="927652" y="755375"/>
            <a:ext cx="10336695" cy="954894"/>
          </a:xfrm>
          <a:solidFill>
            <a:srgbClr val="00B0F0"/>
          </a:solidFill>
        </p:spPr>
        <p:txBody>
          <a:bodyPr>
            <a:normAutofit/>
          </a:bodyPr>
          <a:lstStyle/>
          <a:p>
            <a:pPr algn="l"/>
            <a:r>
              <a:rPr lang="en-AU" sz="4800" b="1" dirty="0">
                <a:solidFill>
                  <a:schemeClr val="bg1"/>
                </a:solidFill>
              </a:rPr>
              <a:t>The “4 Ps” of International Service</a:t>
            </a:r>
          </a:p>
        </p:txBody>
      </p:sp>
    </p:spTree>
    <p:extLst>
      <p:ext uri="{BB962C8B-B14F-4D97-AF65-F5344CB8AC3E}">
        <p14:creationId xmlns:p14="http://schemas.microsoft.com/office/powerpoint/2010/main" val="20770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4B0A-CB94-1831-B594-DC40F468FAC9}"/>
              </a:ext>
            </a:extLst>
          </p:cNvPr>
          <p:cNvSpPr>
            <a:spLocks noGrp="1"/>
          </p:cNvSpPr>
          <p:nvPr>
            <p:ph type="ctrTitle"/>
          </p:nvPr>
        </p:nvSpPr>
        <p:spPr/>
        <p:txBody>
          <a:bodyPr/>
          <a:lstStyle/>
          <a:p>
            <a:pPr algn="ctr"/>
            <a:r>
              <a:rPr lang="en-AU" b="1" dirty="0"/>
              <a:t>International Service Segment</a:t>
            </a:r>
          </a:p>
        </p:txBody>
      </p:sp>
    </p:spTree>
    <p:extLst>
      <p:ext uri="{BB962C8B-B14F-4D97-AF65-F5344CB8AC3E}">
        <p14:creationId xmlns:p14="http://schemas.microsoft.com/office/powerpoint/2010/main" val="2915995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0330"/>
            <a:ext cx="10515600" cy="808383"/>
          </a:xfrm>
          <a:solidFill>
            <a:srgbClr val="00B0F0"/>
          </a:solidFill>
        </p:spPr>
        <p:txBody>
          <a:bodyPr>
            <a:normAutofit/>
          </a:bodyPr>
          <a:lstStyle/>
          <a:p>
            <a:r>
              <a:rPr lang="en-AU" b="1" dirty="0">
                <a:solidFill>
                  <a:schemeClr val="bg1"/>
                </a:solidFill>
              </a:rPr>
              <a:t>In Summary:</a:t>
            </a:r>
          </a:p>
        </p:txBody>
      </p:sp>
      <p:sp>
        <p:nvSpPr>
          <p:cNvPr id="3" name="Content Placeholder 2"/>
          <p:cNvSpPr>
            <a:spLocks noGrp="1"/>
          </p:cNvSpPr>
          <p:nvPr>
            <p:ph idx="1"/>
          </p:nvPr>
        </p:nvSpPr>
        <p:spPr>
          <a:xfrm>
            <a:off x="1284514" y="1513114"/>
            <a:ext cx="10069286" cy="2427515"/>
          </a:xfrm>
        </p:spPr>
        <p:txBody>
          <a:bodyPr>
            <a:normAutofit/>
          </a:bodyPr>
          <a:lstStyle/>
          <a:p>
            <a:r>
              <a:rPr lang="en-AU" dirty="0"/>
              <a:t>Resources</a:t>
            </a:r>
          </a:p>
          <a:p>
            <a:r>
              <a:rPr lang="en-AU" dirty="0"/>
              <a:t>Tools                          To help clubs plan and deliver great projects                      </a:t>
            </a:r>
          </a:p>
          <a:p>
            <a:r>
              <a:rPr lang="en-AU" dirty="0"/>
              <a:t>Partners                  </a:t>
            </a:r>
          </a:p>
          <a:p>
            <a:r>
              <a:rPr lang="en-AU" dirty="0"/>
              <a:t>District</a:t>
            </a:r>
          </a:p>
        </p:txBody>
      </p:sp>
      <p:sp>
        <p:nvSpPr>
          <p:cNvPr id="4" name="Slide Number Placeholder 3"/>
          <p:cNvSpPr>
            <a:spLocks noGrp="1"/>
          </p:cNvSpPr>
          <p:nvPr>
            <p:ph type="sldNum" sz="quarter" idx="12"/>
          </p:nvPr>
        </p:nvSpPr>
        <p:spPr/>
        <p:txBody>
          <a:bodyPr/>
          <a:lstStyle/>
          <a:p>
            <a:fld id="{6BE1B956-0B22-4924-8AEC-EA5E0F7076A0}" type="slidenum">
              <a:rPr lang="en-AU" smtClean="0"/>
              <a:t>30</a:t>
            </a:fld>
            <a:endParaRPr lang="en-AU"/>
          </a:p>
        </p:txBody>
      </p:sp>
      <p:sp>
        <p:nvSpPr>
          <p:cNvPr id="6" name="Right Brace 5"/>
          <p:cNvSpPr/>
          <p:nvPr/>
        </p:nvSpPr>
        <p:spPr>
          <a:xfrm>
            <a:off x="3710610" y="1676399"/>
            <a:ext cx="281182" cy="135834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7" name="TextBox 6"/>
          <p:cNvSpPr txBox="1"/>
          <p:nvPr/>
        </p:nvSpPr>
        <p:spPr>
          <a:xfrm>
            <a:off x="1088571" y="3429000"/>
            <a:ext cx="10069286" cy="1800493"/>
          </a:xfrm>
          <a:prstGeom prst="rect">
            <a:avLst/>
          </a:prstGeom>
          <a:noFill/>
        </p:spPr>
        <p:txBody>
          <a:bodyPr wrap="square" rtlCol="0">
            <a:spAutoFit/>
          </a:bodyPr>
          <a:lstStyle/>
          <a:p>
            <a:pPr>
              <a:spcAft>
                <a:spcPts val="1200"/>
              </a:spcAft>
            </a:pPr>
            <a:r>
              <a:rPr lang="en-AU" sz="4000" dirty="0"/>
              <a:t>Key Dates:</a:t>
            </a:r>
          </a:p>
          <a:p>
            <a:pPr marL="457200" indent="-457200">
              <a:spcAft>
                <a:spcPts val="600"/>
              </a:spcAft>
              <a:buFont typeface="Arial" panose="020B0604020202020204" pitchFamily="34" charset="0"/>
              <a:buChar char="•"/>
            </a:pPr>
            <a:r>
              <a:rPr lang="en-AU" sz="2800" dirty="0"/>
              <a:t>Grants Qualification &amp; Planning Seminar </a:t>
            </a:r>
            <a:r>
              <a:rPr lang="en-AU" sz="2800" b="1" dirty="0"/>
              <a:t>8 June 2023</a:t>
            </a:r>
            <a:endParaRPr lang="en-AU" sz="2800" dirty="0"/>
          </a:p>
          <a:p>
            <a:pPr marL="457200" indent="-457200">
              <a:spcAft>
                <a:spcPts val="600"/>
              </a:spcAft>
              <a:buFont typeface="Arial" panose="020B0604020202020204" pitchFamily="34" charset="0"/>
              <a:buChar char="•"/>
            </a:pPr>
            <a:r>
              <a:rPr lang="en-AU" sz="2800" dirty="0"/>
              <a:t>Foundation / International Seminar TBA</a:t>
            </a:r>
            <a:r>
              <a:rPr lang="en-AU" sz="2800" b="1" dirty="0"/>
              <a:t> August 2023</a:t>
            </a:r>
          </a:p>
        </p:txBody>
      </p:sp>
    </p:spTree>
    <p:extLst>
      <p:ext uri="{BB962C8B-B14F-4D97-AF65-F5344CB8AC3E}">
        <p14:creationId xmlns:p14="http://schemas.microsoft.com/office/powerpoint/2010/main" val="184617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307036D-5F9A-4696-B72B-317E58F62D6E}"/>
              </a:ext>
            </a:extLst>
          </p:cNvPr>
          <p:cNvSpPr>
            <a:spLocks noGrp="1"/>
          </p:cNvSpPr>
          <p:nvPr>
            <p:ph type="title"/>
          </p:nvPr>
        </p:nvSpPr>
        <p:spPr>
          <a:xfrm>
            <a:off x="427838" y="556545"/>
            <a:ext cx="7239699" cy="666721"/>
          </a:xfrm>
          <a:solidFill>
            <a:srgbClr val="00B0F0"/>
          </a:solidFill>
          <a:ln w="38100">
            <a:solidFill>
              <a:schemeClr val="bg1"/>
            </a:solidFill>
          </a:ln>
        </p:spPr>
        <p:txBody>
          <a:bodyPr>
            <a:normAutofit fontScale="90000"/>
          </a:bodyPr>
          <a:lstStyle/>
          <a:p>
            <a:r>
              <a:rPr lang="en-AU" sz="3600" b="1" dirty="0">
                <a:solidFill>
                  <a:schemeClr val="bg1"/>
                </a:solidFill>
              </a:rPr>
              <a:t>Why Support International Projects?</a:t>
            </a:r>
          </a:p>
        </p:txBody>
      </p:sp>
      <p:pic>
        <p:nvPicPr>
          <p:cNvPr id="5" name="Content Placeholder 4">
            <a:extLst>
              <a:ext uri="{FF2B5EF4-FFF2-40B4-BE49-F238E27FC236}">
                <a16:creationId xmlns:a16="http://schemas.microsoft.com/office/drawing/2014/main" id="{6468EF0A-6263-4817-883D-48F26335117E}"/>
              </a:ext>
            </a:extLst>
          </p:cNvPr>
          <p:cNvPicPr>
            <a:picLocks noGrp="1" noChangeAspect="1"/>
          </p:cNvPicPr>
          <p:nvPr>
            <p:ph sz="half" idx="1"/>
          </p:nvPr>
        </p:nvPicPr>
        <p:blipFill>
          <a:blip r:embed="rId4"/>
          <a:stretch>
            <a:fillRect/>
          </a:stretch>
        </p:blipFill>
        <p:spPr>
          <a:xfrm>
            <a:off x="7878616" y="523889"/>
            <a:ext cx="3805515" cy="3805515"/>
          </a:xfrm>
          <a:prstGeom prst="rect">
            <a:avLst/>
          </a:prstGeom>
        </p:spPr>
      </p:pic>
      <p:sp>
        <p:nvSpPr>
          <p:cNvPr id="14" name="TextBox 13">
            <a:extLst>
              <a:ext uri="{FF2B5EF4-FFF2-40B4-BE49-F238E27FC236}">
                <a16:creationId xmlns:a16="http://schemas.microsoft.com/office/drawing/2014/main" id="{C618FBCF-EB33-40EA-9800-55D898199229}"/>
              </a:ext>
            </a:extLst>
          </p:cNvPr>
          <p:cNvSpPr txBox="1"/>
          <p:nvPr/>
        </p:nvSpPr>
        <p:spPr>
          <a:xfrm>
            <a:off x="298843" y="1652630"/>
            <a:ext cx="4660661" cy="4401205"/>
          </a:xfrm>
          <a:prstGeom prst="rect">
            <a:avLst/>
          </a:prstGeom>
          <a:solidFill>
            <a:schemeClr val="bg1"/>
          </a:solidFill>
          <a:ln w="38100">
            <a:solidFill>
              <a:schemeClr val="tx1"/>
            </a:solidFill>
          </a:ln>
        </p:spPr>
        <p:txBody>
          <a:bodyPr wrap="square" rtlCol="0">
            <a:spAutoFit/>
          </a:bodyPr>
          <a:lstStyle/>
          <a:p>
            <a:pPr marL="342900" indent="-342900">
              <a:buFont typeface="+mj-lt"/>
              <a:buAutoNum type="arabicPeriod"/>
            </a:pPr>
            <a:r>
              <a:rPr lang="en-AU" sz="4000" dirty="0"/>
              <a:t>Global Reach</a:t>
            </a:r>
          </a:p>
          <a:p>
            <a:pPr marL="342900" indent="-342900">
              <a:buFont typeface="+mj-lt"/>
              <a:buAutoNum type="arabicPeriod"/>
            </a:pPr>
            <a:r>
              <a:rPr lang="en-AU" sz="4000" dirty="0"/>
              <a:t>Great Need</a:t>
            </a:r>
          </a:p>
          <a:p>
            <a:pPr marL="342900" indent="-342900">
              <a:buFont typeface="+mj-lt"/>
              <a:buAutoNum type="arabicPeriod"/>
            </a:pPr>
            <a:r>
              <a:rPr lang="en-AU" sz="4000" dirty="0"/>
              <a:t>Close to Home</a:t>
            </a:r>
          </a:p>
          <a:p>
            <a:pPr marL="342900" indent="-342900">
              <a:buFont typeface="+mj-lt"/>
              <a:buAutoNum type="arabicPeriod"/>
            </a:pPr>
            <a:r>
              <a:rPr lang="en-AU" sz="4000" dirty="0"/>
              <a:t>Connections</a:t>
            </a:r>
          </a:p>
          <a:p>
            <a:pPr marL="342900" indent="-342900">
              <a:buFont typeface="+mj-lt"/>
              <a:buAutoNum type="arabicPeriod"/>
            </a:pPr>
            <a:r>
              <a:rPr lang="en-AU" sz="4000" dirty="0"/>
              <a:t>Economical</a:t>
            </a:r>
          </a:p>
          <a:p>
            <a:pPr marL="342900" indent="-342900">
              <a:buFont typeface="+mj-lt"/>
              <a:buAutoNum type="arabicPeriod"/>
            </a:pPr>
            <a:r>
              <a:rPr lang="en-AU" sz="4000" dirty="0"/>
              <a:t>Foundation</a:t>
            </a:r>
          </a:p>
          <a:p>
            <a:pPr marL="342900" indent="-342900">
              <a:buFont typeface="+mj-lt"/>
              <a:buAutoNum type="arabicPeriod"/>
            </a:pPr>
            <a:r>
              <a:rPr lang="en-AU" sz="4000" dirty="0"/>
              <a:t>Expert Advice</a:t>
            </a:r>
          </a:p>
        </p:txBody>
      </p:sp>
      <p:pic>
        <p:nvPicPr>
          <p:cNvPr id="10242" name="Picture 2" descr="Rotary Opens Opportunities in 2020-21 | Rotary Club of Caloundra">
            <a:extLst>
              <a:ext uri="{FF2B5EF4-FFF2-40B4-BE49-F238E27FC236}">
                <a16:creationId xmlns:a16="http://schemas.microsoft.com/office/drawing/2014/main" id="{A428FF0F-08FE-45E5-8D34-F59EA0B875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389" y="1652630"/>
            <a:ext cx="2318148" cy="23181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you don&amp;#39;t need a reason to help people. Rotary Rotaract interact volunteer  | Rotary international, Service quotes, Rotary">
            <a:extLst>
              <a:ext uri="{FF2B5EF4-FFF2-40B4-BE49-F238E27FC236}">
                <a16:creationId xmlns:a16="http://schemas.microsoft.com/office/drawing/2014/main" id="{426025D8-C1B4-4CB1-BDD9-6AA104489D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9714" y="4480699"/>
            <a:ext cx="2232750" cy="202477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Skills Aquisition Training and Capacity Building Program | rotaryclubphgra">
            <a:extLst>
              <a:ext uri="{FF2B5EF4-FFF2-40B4-BE49-F238E27FC236}">
                <a16:creationId xmlns:a16="http://schemas.microsoft.com/office/drawing/2014/main" id="{2484D2B6-B766-457E-9F1A-84BB64F93A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9389" y="4493685"/>
            <a:ext cx="2072761" cy="1560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088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F11-0F01-4C57-807A-26738D867ECE}"/>
              </a:ext>
            </a:extLst>
          </p:cNvPr>
          <p:cNvSpPr>
            <a:spLocks noGrp="1"/>
          </p:cNvSpPr>
          <p:nvPr>
            <p:ph type="title"/>
          </p:nvPr>
        </p:nvSpPr>
        <p:spPr>
          <a:xfrm>
            <a:off x="251670" y="457199"/>
            <a:ext cx="5780014" cy="2100471"/>
          </a:xfrm>
          <a:solidFill>
            <a:schemeClr val="accent1"/>
          </a:solidFill>
          <a:ln w="57150">
            <a:solidFill>
              <a:schemeClr val="bg1"/>
            </a:solidFill>
          </a:ln>
        </p:spPr>
        <p:txBody>
          <a:bodyPr>
            <a:normAutofit fontScale="90000"/>
          </a:bodyPr>
          <a:lstStyle/>
          <a:p>
            <a:pPr algn="ctr"/>
            <a:br>
              <a:rPr lang="en-AU" sz="4400" dirty="0"/>
            </a:br>
            <a:br>
              <a:rPr lang="en-AU" sz="4400" dirty="0"/>
            </a:br>
            <a:br>
              <a:rPr lang="en-AU" sz="4400" dirty="0"/>
            </a:br>
            <a:br>
              <a:rPr lang="en-AU" sz="4400" dirty="0"/>
            </a:br>
            <a:r>
              <a:rPr lang="en-AU" sz="7300" b="1" dirty="0">
                <a:solidFill>
                  <a:schemeClr val="bg1"/>
                </a:solidFill>
                <a:effectLst>
                  <a:outerShdw blurRad="38100" dist="38100" dir="2700000" algn="tl">
                    <a:srgbClr val="000000">
                      <a:alpha val="43137"/>
                    </a:srgbClr>
                  </a:outerShdw>
                </a:effectLst>
              </a:rPr>
              <a:t>Great Need </a:t>
            </a:r>
            <a:r>
              <a:rPr lang="en-AU" sz="4000" b="1" dirty="0">
                <a:solidFill>
                  <a:schemeClr val="bg1"/>
                </a:solidFill>
                <a:effectLst>
                  <a:outerShdw blurRad="38100" dist="38100" dir="2700000" algn="tl">
                    <a:srgbClr val="000000">
                      <a:alpha val="43137"/>
                    </a:srgbClr>
                  </a:outerShdw>
                </a:effectLst>
              </a:rPr>
              <a:t>         </a:t>
            </a:r>
            <a:br>
              <a:rPr lang="en-AU" sz="4000" dirty="0"/>
            </a:br>
            <a:r>
              <a:rPr lang="en-AU" sz="4000" dirty="0"/>
              <a:t>            </a:t>
            </a:r>
          </a:p>
        </p:txBody>
      </p:sp>
      <p:sp>
        <p:nvSpPr>
          <p:cNvPr id="4" name="Text Placeholder 3">
            <a:extLst>
              <a:ext uri="{FF2B5EF4-FFF2-40B4-BE49-F238E27FC236}">
                <a16:creationId xmlns:a16="http://schemas.microsoft.com/office/drawing/2014/main" id="{311321FD-FF1A-4D2C-8A6E-C3CA81FB2904}"/>
              </a:ext>
            </a:extLst>
          </p:cNvPr>
          <p:cNvSpPr>
            <a:spLocks noGrp="1"/>
          </p:cNvSpPr>
          <p:nvPr>
            <p:ph type="body" sz="half" idx="2"/>
          </p:nvPr>
        </p:nvSpPr>
        <p:spPr>
          <a:xfrm>
            <a:off x="503340" y="5913700"/>
            <a:ext cx="2740203" cy="616344"/>
          </a:xfrm>
        </p:spPr>
        <p:txBody>
          <a:bodyPr>
            <a:normAutofit/>
          </a:bodyPr>
          <a:lstStyle/>
          <a:p>
            <a:endParaRPr lang="en-AU" dirty="0"/>
          </a:p>
        </p:txBody>
      </p:sp>
      <p:pic>
        <p:nvPicPr>
          <p:cNvPr id="4098" name="Picture 2" descr="ShelterBox and Rotary help in disasters | Rotary International">
            <a:extLst>
              <a:ext uri="{FF2B5EF4-FFF2-40B4-BE49-F238E27FC236}">
                <a16:creationId xmlns:a16="http://schemas.microsoft.com/office/drawing/2014/main" id="{3121EC60-2535-49BF-BE23-03A6267B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70" y="2970614"/>
            <a:ext cx="5780014" cy="32512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imor Rotary Consortium—calling all clubs to join for a new Water and  Sanitation &amp;amp; Hygiene project | District 9800">
            <a:extLst>
              <a:ext uri="{FF2B5EF4-FFF2-40B4-BE49-F238E27FC236}">
                <a16:creationId xmlns:a16="http://schemas.microsoft.com/office/drawing/2014/main" id="{49D84CE3-849E-4BF9-B645-361DB22F0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614" y="457199"/>
            <a:ext cx="5683865" cy="181173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otary Clubs Respond with COVID-19 projects | Rotary District 7910">
            <a:extLst>
              <a:ext uri="{FF2B5EF4-FFF2-40B4-BE49-F238E27FC236}">
                <a16:creationId xmlns:a16="http://schemas.microsoft.com/office/drawing/2014/main" id="{789D1E06-1DDC-4C70-8F8C-0669D5E38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2689" y="5132645"/>
            <a:ext cx="1987240" cy="156210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2021-22 Disaster Relief | Rotary District 5280">
            <a:extLst>
              <a:ext uri="{FF2B5EF4-FFF2-40B4-BE49-F238E27FC236}">
                <a16:creationId xmlns:a16="http://schemas.microsoft.com/office/drawing/2014/main" id="{283E76BE-EA15-4B69-A966-9087E22E8C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391" y="2372584"/>
            <a:ext cx="5187831" cy="24979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5BC5099-8017-4F52-37AE-274F601C6793}"/>
              </a:ext>
            </a:extLst>
          </p:cNvPr>
          <p:cNvPicPr>
            <a:picLocks noChangeAspect="1"/>
          </p:cNvPicPr>
          <p:nvPr/>
        </p:nvPicPr>
        <p:blipFill>
          <a:blip r:embed="rId7"/>
          <a:stretch>
            <a:fillRect/>
          </a:stretch>
        </p:blipFill>
        <p:spPr>
          <a:xfrm>
            <a:off x="9069285" y="5039149"/>
            <a:ext cx="2619375" cy="1743075"/>
          </a:xfrm>
          <a:prstGeom prst="rect">
            <a:avLst/>
          </a:prstGeom>
        </p:spPr>
      </p:pic>
      <p:sp>
        <p:nvSpPr>
          <p:cNvPr id="3" name="TextBox 2">
            <a:extLst>
              <a:ext uri="{FF2B5EF4-FFF2-40B4-BE49-F238E27FC236}">
                <a16:creationId xmlns:a16="http://schemas.microsoft.com/office/drawing/2014/main" id="{85484959-2D48-14A0-5A12-2EA5CB3547D2}"/>
              </a:ext>
            </a:extLst>
          </p:cNvPr>
          <p:cNvSpPr txBox="1"/>
          <p:nvPr/>
        </p:nvSpPr>
        <p:spPr>
          <a:xfrm>
            <a:off x="9342783" y="6221872"/>
            <a:ext cx="223961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CLIMATE CHANGE</a:t>
            </a:r>
          </a:p>
        </p:txBody>
      </p:sp>
    </p:spTree>
    <p:extLst>
      <p:ext uri="{BB962C8B-B14F-4D97-AF65-F5344CB8AC3E}">
        <p14:creationId xmlns:p14="http://schemas.microsoft.com/office/powerpoint/2010/main" val="227458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84B2B1-47EA-4885-84EE-82910FC3710A}"/>
              </a:ext>
            </a:extLst>
          </p:cNvPr>
          <p:cNvSpPr>
            <a:spLocks noGrp="1"/>
          </p:cNvSpPr>
          <p:nvPr>
            <p:ph idx="1"/>
          </p:nvPr>
        </p:nvSpPr>
        <p:spPr>
          <a:xfrm>
            <a:off x="1162594" y="1556656"/>
            <a:ext cx="9810206" cy="4531407"/>
          </a:xfrm>
        </p:spPr>
        <p:txBody>
          <a:bodyPr rtlCol="0">
            <a:normAutofit/>
          </a:bodyPr>
          <a:lstStyle/>
          <a:p>
            <a:pPr marL="0" indent="0">
              <a:buNone/>
              <a:defRPr/>
            </a:pPr>
            <a:r>
              <a:rPr lang="en-AU" dirty="0"/>
              <a:t> </a:t>
            </a:r>
          </a:p>
          <a:p>
            <a:pPr marL="0" indent="0">
              <a:buNone/>
              <a:defRPr/>
            </a:pPr>
            <a:r>
              <a:rPr lang="en-AU" dirty="0"/>
              <a:t>				</a:t>
            </a:r>
          </a:p>
          <a:p>
            <a:pPr marL="0" indent="0">
              <a:buNone/>
              <a:defRPr/>
            </a:pPr>
            <a:endParaRPr lang="en-AU" dirty="0"/>
          </a:p>
          <a:p>
            <a:pPr marL="0" indent="0">
              <a:buNone/>
              <a:defRPr/>
            </a:pPr>
            <a:endParaRPr lang="en-AU" dirty="0"/>
          </a:p>
          <a:p>
            <a:pPr marL="0" indent="0">
              <a:buNone/>
              <a:defRPr/>
            </a:pPr>
            <a:r>
              <a:rPr lang="en-AU" dirty="0"/>
              <a:t>				</a:t>
            </a:r>
          </a:p>
          <a:p>
            <a:pPr marL="0" indent="0">
              <a:buNone/>
              <a:defRPr/>
            </a:pPr>
            <a:endParaRPr lang="en-AU" dirty="0"/>
          </a:p>
          <a:p>
            <a:pPr marL="0" indent="0">
              <a:buNone/>
              <a:defRPr/>
            </a:pPr>
            <a:endParaRPr lang="en-AU" dirty="0"/>
          </a:p>
          <a:p>
            <a:pPr marL="0" indent="0">
              <a:buNone/>
              <a:defRPr/>
            </a:pPr>
            <a:endParaRPr lang="en-AU" dirty="0"/>
          </a:p>
          <a:p>
            <a:pPr marL="0" indent="0">
              <a:buNone/>
              <a:defRPr/>
            </a:pPr>
            <a:r>
              <a:rPr lang="en-AU" dirty="0"/>
              <a:t>				</a:t>
            </a:r>
          </a:p>
          <a:p>
            <a:pPr marL="0" indent="0">
              <a:spcAft>
                <a:spcPts val="1200"/>
              </a:spcAft>
              <a:buNone/>
              <a:defRPr/>
            </a:pPr>
            <a:endParaRPr lang="en-AU" b="1" dirty="0"/>
          </a:p>
          <a:p>
            <a:pPr marL="0" indent="0">
              <a:spcAft>
                <a:spcPts val="1200"/>
              </a:spcAft>
              <a:buNone/>
              <a:defRPr/>
            </a:pPr>
            <a:endParaRPr lang="en-AU" b="1" dirty="0"/>
          </a:p>
          <a:p>
            <a:pPr marL="0" indent="0">
              <a:spcAft>
                <a:spcPts val="1200"/>
              </a:spcAft>
              <a:buNone/>
              <a:defRPr/>
            </a:pPr>
            <a:endParaRPr lang="en-AU" b="1" dirty="0"/>
          </a:p>
          <a:p>
            <a:pPr marL="0" indent="0">
              <a:spcAft>
                <a:spcPts val="1200"/>
              </a:spcAft>
              <a:buNone/>
              <a:defRPr/>
            </a:pPr>
            <a:endParaRPr lang="en-AU" b="1" dirty="0"/>
          </a:p>
          <a:p>
            <a:pPr marL="0" indent="0">
              <a:spcAft>
                <a:spcPts val="1200"/>
              </a:spcAft>
              <a:buNone/>
              <a:defRPr/>
            </a:pPr>
            <a:endParaRPr lang="en-AU" b="1" dirty="0"/>
          </a:p>
        </p:txBody>
      </p:sp>
      <p:sp>
        <p:nvSpPr>
          <p:cNvPr id="2" name="TextBox 1"/>
          <p:cNvSpPr txBox="1"/>
          <p:nvPr/>
        </p:nvSpPr>
        <p:spPr>
          <a:xfrm>
            <a:off x="1197429" y="653143"/>
            <a:ext cx="9808028" cy="687881"/>
          </a:xfrm>
          <a:prstGeom prst="rect">
            <a:avLst/>
          </a:prstGeom>
          <a:solidFill>
            <a:srgbClr val="00B0F0"/>
          </a:solidFill>
        </p:spPr>
        <p:txBody>
          <a:bodyPr wrap="square" rtlCol="0">
            <a:spAutoFit/>
          </a:bodyPr>
          <a:lstStyle/>
          <a:p>
            <a:pPr lvl="0">
              <a:lnSpc>
                <a:spcPct val="90000"/>
              </a:lnSpc>
              <a:spcBef>
                <a:spcPts val="1000"/>
              </a:spcBef>
              <a:defRPr/>
            </a:pPr>
            <a:r>
              <a:rPr lang="en-AU" sz="4300" dirty="0">
                <a:solidFill>
                  <a:schemeClr val="bg1"/>
                </a:solidFill>
              </a:rPr>
              <a:t>What are International Projects?</a:t>
            </a:r>
            <a:endParaRPr lang="en-AU" sz="2800" dirty="0">
              <a:solidFill>
                <a:schemeClr val="bg1"/>
              </a:solidFill>
            </a:endParaRPr>
          </a:p>
        </p:txBody>
      </p:sp>
      <p:pic>
        <p:nvPicPr>
          <p:cNvPr id="4" name="Picture 3">
            <a:extLst>
              <a:ext uri="{FF2B5EF4-FFF2-40B4-BE49-F238E27FC236}">
                <a16:creationId xmlns:a16="http://schemas.microsoft.com/office/drawing/2014/main" id="{41F418CC-47CF-6DC7-F726-A873FCAC81D0}"/>
              </a:ext>
            </a:extLst>
          </p:cNvPr>
          <p:cNvPicPr>
            <a:picLocks noChangeAspect="1"/>
          </p:cNvPicPr>
          <p:nvPr/>
        </p:nvPicPr>
        <p:blipFill>
          <a:blip r:embed="rId3"/>
          <a:stretch>
            <a:fillRect/>
          </a:stretch>
        </p:blipFill>
        <p:spPr>
          <a:xfrm>
            <a:off x="5159582" y="1427445"/>
            <a:ext cx="2790825" cy="1562100"/>
          </a:xfrm>
          <a:prstGeom prst="rect">
            <a:avLst/>
          </a:prstGeom>
        </p:spPr>
      </p:pic>
      <p:pic>
        <p:nvPicPr>
          <p:cNvPr id="5" name="Picture 4">
            <a:extLst>
              <a:ext uri="{FF2B5EF4-FFF2-40B4-BE49-F238E27FC236}">
                <a16:creationId xmlns:a16="http://schemas.microsoft.com/office/drawing/2014/main" id="{195A25E4-C8AD-51EE-BE90-1081CEC16FF5}"/>
              </a:ext>
            </a:extLst>
          </p:cNvPr>
          <p:cNvPicPr>
            <a:picLocks noChangeAspect="1"/>
          </p:cNvPicPr>
          <p:nvPr/>
        </p:nvPicPr>
        <p:blipFill>
          <a:blip r:embed="rId4"/>
          <a:stretch>
            <a:fillRect/>
          </a:stretch>
        </p:blipFill>
        <p:spPr>
          <a:xfrm>
            <a:off x="8105775" y="1751807"/>
            <a:ext cx="2867025" cy="1390650"/>
          </a:xfrm>
          <a:prstGeom prst="rect">
            <a:avLst/>
          </a:prstGeom>
        </p:spPr>
      </p:pic>
      <p:pic>
        <p:nvPicPr>
          <p:cNvPr id="6" name="Picture 5">
            <a:extLst>
              <a:ext uri="{FF2B5EF4-FFF2-40B4-BE49-F238E27FC236}">
                <a16:creationId xmlns:a16="http://schemas.microsoft.com/office/drawing/2014/main" id="{8ABABA3C-C34C-0F77-BD33-6287B761A59D}"/>
              </a:ext>
            </a:extLst>
          </p:cNvPr>
          <p:cNvPicPr>
            <a:picLocks noChangeAspect="1"/>
          </p:cNvPicPr>
          <p:nvPr/>
        </p:nvPicPr>
        <p:blipFill>
          <a:blip r:embed="rId5"/>
          <a:stretch>
            <a:fillRect/>
          </a:stretch>
        </p:blipFill>
        <p:spPr>
          <a:xfrm>
            <a:off x="475627" y="2739843"/>
            <a:ext cx="4514850" cy="962025"/>
          </a:xfrm>
          <a:prstGeom prst="rect">
            <a:avLst/>
          </a:prstGeom>
        </p:spPr>
      </p:pic>
      <p:pic>
        <p:nvPicPr>
          <p:cNvPr id="7" name="Picture 6">
            <a:extLst>
              <a:ext uri="{FF2B5EF4-FFF2-40B4-BE49-F238E27FC236}">
                <a16:creationId xmlns:a16="http://schemas.microsoft.com/office/drawing/2014/main" id="{5BA35F48-659C-0564-672E-D1E0FDB15DB8}"/>
              </a:ext>
            </a:extLst>
          </p:cNvPr>
          <p:cNvPicPr>
            <a:picLocks noChangeAspect="1"/>
          </p:cNvPicPr>
          <p:nvPr/>
        </p:nvPicPr>
        <p:blipFill>
          <a:blip r:embed="rId6"/>
          <a:stretch>
            <a:fillRect/>
          </a:stretch>
        </p:blipFill>
        <p:spPr>
          <a:xfrm>
            <a:off x="1395187" y="3967516"/>
            <a:ext cx="2910436" cy="1009146"/>
          </a:xfrm>
          <a:prstGeom prst="rect">
            <a:avLst/>
          </a:prstGeom>
        </p:spPr>
      </p:pic>
      <p:pic>
        <p:nvPicPr>
          <p:cNvPr id="8" name="Picture 7">
            <a:extLst>
              <a:ext uri="{FF2B5EF4-FFF2-40B4-BE49-F238E27FC236}">
                <a16:creationId xmlns:a16="http://schemas.microsoft.com/office/drawing/2014/main" id="{E1AFD694-C532-088C-72A4-7394745E63F4}"/>
              </a:ext>
            </a:extLst>
          </p:cNvPr>
          <p:cNvPicPr>
            <a:picLocks noChangeAspect="1"/>
          </p:cNvPicPr>
          <p:nvPr/>
        </p:nvPicPr>
        <p:blipFill>
          <a:blip r:embed="rId7"/>
          <a:stretch>
            <a:fillRect/>
          </a:stretch>
        </p:blipFill>
        <p:spPr>
          <a:xfrm>
            <a:off x="1271588" y="1938522"/>
            <a:ext cx="3630207" cy="706180"/>
          </a:xfrm>
          <a:prstGeom prst="rect">
            <a:avLst/>
          </a:prstGeom>
        </p:spPr>
      </p:pic>
      <p:pic>
        <p:nvPicPr>
          <p:cNvPr id="9" name="Picture 8">
            <a:extLst>
              <a:ext uri="{FF2B5EF4-FFF2-40B4-BE49-F238E27FC236}">
                <a16:creationId xmlns:a16="http://schemas.microsoft.com/office/drawing/2014/main" id="{86A6749A-3AE3-AE72-B12C-949AD8D013C1}"/>
              </a:ext>
            </a:extLst>
          </p:cNvPr>
          <p:cNvPicPr>
            <a:picLocks noChangeAspect="1"/>
          </p:cNvPicPr>
          <p:nvPr/>
        </p:nvPicPr>
        <p:blipFill>
          <a:blip r:embed="rId8"/>
          <a:stretch>
            <a:fillRect/>
          </a:stretch>
        </p:blipFill>
        <p:spPr>
          <a:xfrm>
            <a:off x="4558549" y="3075966"/>
            <a:ext cx="3547226" cy="1055028"/>
          </a:xfrm>
          <a:prstGeom prst="rect">
            <a:avLst/>
          </a:prstGeom>
        </p:spPr>
      </p:pic>
      <p:pic>
        <p:nvPicPr>
          <p:cNvPr id="10" name="Picture 9">
            <a:extLst>
              <a:ext uri="{FF2B5EF4-FFF2-40B4-BE49-F238E27FC236}">
                <a16:creationId xmlns:a16="http://schemas.microsoft.com/office/drawing/2014/main" id="{3225A376-321E-114D-B185-0A6DC5DFF7D3}"/>
              </a:ext>
            </a:extLst>
          </p:cNvPr>
          <p:cNvPicPr>
            <a:picLocks noChangeAspect="1"/>
          </p:cNvPicPr>
          <p:nvPr/>
        </p:nvPicPr>
        <p:blipFill>
          <a:blip r:embed="rId9"/>
          <a:stretch>
            <a:fillRect/>
          </a:stretch>
        </p:blipFill>
        <p:spPr>
          <a:xfrm>
            <a:off x="1446337" y="5085598"/>
            <a:ext cx="2199654" cy="1275054"/>
          </a:xfrm>
          <a:prstGeom prst="rect">
            <a:avLst/>
          </a:prstGeom>
        </p:spPr>
      </p:pic>
      <p:sp>
        <p:nvSpPr>
          <p:cNvPr id="11" name="TextBox 10">
            <a:extLst>
              <a:ext uri="{FF2B5EF4-FFF2-40B4-BE49-F238E27FC236}">
                <a16:creationId xmlns:a16="http://schemas.microsoft.com/office/drawing/2014/main" id="{F88B1976-6692-F507-CCD8-EF0FE3CD2963}"/>
              </a:ext>
            </a:extLst>
          </p:cNvPr>
          <p:cNvSpPr txBox="1"/>
          <p:nvPr/>
        </p:nvSpPr>
        <p:spPr>
          <a:xfrm>
            <a:off x="4589367" y="4475837"/>
            <a:ext cx="6383433" cy="229293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dirty="0"/>
              <a:t>And many more, including </a:t>
            </a:r>
            <a:r>
              <a:rPr lang="en-US" sz="2400" b="1" dirty="0"/>
              <a:t>International District Grants &amp; Global Grants! </a:t>
            </a:r>
          </a:p>
          <a:p>
            <a:r>
              <a:rPr lang="en-US" dirty="0"/>
              <a:t>See on the District website at </a:t>
            </a:r>
            <a:r>
              <a:rPr lang="en-US" sz="1600" b="1" dirty="0">
                <a:hlinkClick r:id="rId10"/>
              </a:rPr>
              <a:t>https://www.9810rotary.org.au/page/international-service</a:t>
            </a:r>
            <a:endParaRPr lang="en-US" sz="1600" b="1" dirty="0"/>
          </a:p>
          <a:p>
            <a:endParaRPr lang="en-US" sz="1600" b="1" dirty="0"/>
          </a:p>
          <a:p>
            <a:r>
              <a:rPr lang="en-US" sz="2400" b="1" dirty="0"/>
              <a:t>Rotary Showcase </a:t>
            </a:r>
            <a:r>
              <a:rPr lang="en-US" dirty="0"/>
              <a:t>for Project Ideas</a:t>
            </a:r>
          </a:p>
          <a:p>
            <a:r>
              <a:rPr lang="en-US" sz="1600" b="1" dirty="0">
                <a:hlinkClick r:id="rId11"/>
              </a:rPr>
              <a:t>https://map.rotary.org/en/project/pages/project_showcase.aspx</a:t>
            </a:r>
            <a:r>
              <a:rPr lang="en-US" sz="1600" b="1" dirty="0"/>
              <a:t> </a:t>
            </a:r>
          </a:p>
        </p:txBody>
      </p:sp>
      <p:pic>
        <p:nvPicPr>
          <p:cNvPr id="12" name="Picture 11">
            <a:extLst>
              <a:ext uri="{FF2B5EF4-FFF2-40B4-BE49-F238E27FC236}">
                <a16:creationId xmlns:a16="http://schemas.microsoft.com/office/drawing/2014/main" id="{73144FF7-B0B4-BA3D-E8B3-1052C04EA592}"/>
              </a:ext>
            </a:extLst>
          </p:cNvPr>
          <p:cNvPicPr>
            <a:picLocks noChangeAspect="1"/>
          </p:cNvPicPr>
          <p:nvPr/>
        </p:nvPicPr>
        <p:blipFill>
          <a:blip r:embed="rId12"/>
          <a:stretch>
            <a:fillRect/>
          </a:stretch>
        </p:blipFill>
        <p:spPr>
          <a:xfrm>
            <a:off x="8443986" y="3387791"/>
            <a:ext cx="2585420" cy="801233"/>
          </a:xfrm>
          <a:prstGeom prst="rect">
            <a:avLst/>
          </a:prstGeom>
        </p:spPr>
      </p:pic>
    </p:spTree>
    <p:extLst>
      <p:ext uri="{BB962C8B-B14F-4D97-AF65-F5344CB8AC3E}">
        <p14:creationId xmlns:p14="http://schemas.microsoft.com/office/powerpoint/2010/main" val="264311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394F-E3E4-00E2-D366-C85CD081D1EF}"/>
              </a:ext>
            </a:extLst>
          </p:cNvPr>
          <p:cNvSpPr>
            <a:spLocks noGrp="1"/>
          </p:cNvSpPr>
          <p:nvPr>
            <p:ph type="title"/>
          </p:nvPr>
        </p:nvSpPr>
        <p:spPr>
          <a:xfrm>
            <a:off x="677334" y="1961322"/>
            <a:ext cx="8596668" cy="781878"/>
          </a:xfrm>
        </p:spPr>
        <p:txBody>
          <a:bodyPr>
            <a:normAutofit/>
          </a:bodyPr>
          <a:lstStyle/>
          <a:p>
            <a:r>
              <a:rPr lang="en-AU" sz="3200" b="1" dirty="0">
                <a:solidFill>
                  <a:srgbClr val="002060"/>
                </a:solidFill>
              </a:rPr>
              <a:t>International Service Involvement</a:t>
            </a:r>
          </a:p>
        </p:txBody>
      </p:sp>
      <p:sp>
        <p:nvSpPr>
          <p:cNvPr id="3" name="Content Placeholder 2">
            <a:extLst>
              <a:ext uri="{FF2B5EF4-FFF2-40B4-BE49-F238E27FC236}">
                <a16:creationId xmlns:a16="http://schemas.microsoft.com/office/drawing/2014/main" id="{9F419A94-7C1C-DBB4-B98F-8BDBEE98C7F1}"/>
              </a:ext>
            </a:extLst>
          </p:cNvPr>
          <p:cNvSpPr>
            <a:spLocks noGrp="1"/>
          </p:cNvSpPr>
          <p:nvPr>
            <p:ph sz="half" idx="1"/>
          </p:nvPr>
        </p:nvSpPr>
        <p:spPr>
          <a:xfrm>
            <a:off x="821635" y="3021495"/>
            <a:ext cx="4039734" cy="3019865"/>
          </a:xfrm>
        </p:spPr>
        <p:txBody>
          <a:bodyPr>
            <a:normAutofit/>
          </a:bodyPr>
          <a:lstStyle/>
          <a:p>
            <a:pPr marL="0" indent="0">
              <a:buNone/>
            </a:pPr>
            <a:r>
              <a:rPr lang="en-AU" sz="2800" u="sng" dirty="0"/>
              <a:t>Baseline 2021-2022</a:t>
            </a:r>
          </a:p>
          <a:p>
            <a:r>
              <a:rPr lang="en-AU" sz="2400" dirty="0"/>
              <a:t>18 Clubs             </a:t>
            </a:r>
            <a:r>
              <a:rPr lang="en-AU" sz="5400" dirty="0">
                <a:latin typeface="Webdings" panose="05030102010509060703" pitchFamily="18" charset="2"/>
              </a:rPr>
              <a:t>a</a:t>
            </a:r>
          </a:p>
          <a:p>
            <a:r>
              <a:rPr lang="en-AU" sz="2400" dirty="0"/>
              <a:t>3 Clubs	               </a:t>
            </a:r>
            <a:r>
              <a:rPr lang="en-AU" sz="3600" dirty="0">
                <a:latin typeface="Webdings" panose="05030102010509060703" pitchFamily="18" charset="2"/>
              </a:rPr>
              <a:t>r</a:t>
            </a:r>
          </a:p>
          <a:p>
            <a:r>
              <a:rPr lang="en-AU" sz="2400" dirty="0"/>
              <a:t>1 Club				 </a:t>
            </a:r>
            <a:r>
              <a:rPr lang="en-AU" sz="4000" b="1" dirty="0"/>
              <a:t>?</a:t>
            </a:r>
          </a:p>
        </p:txBody>
      </p:sp>
      <p:sp>
        <p:nvSpPr>
          <p:cNvPr id="4" name="Content Placeholder 3">
            <a:extLst>
              <a:ext uri="{FF2B5EF4-FFF2-40B4-BE49-F238E27FC236}">
                <a16:creationId xmlns:a16="http://schemas.microsoft.com/office/drawing/2014/main" id="{25A32B86-3F2F-E07F-48FC-B691269E2900}"/>
              </a:ext>
            </a:extLst>
          </p:cNvPr>
          <p:cNvSpPr>
            <a:spLocks noGrp="1"/>
          </p:cNvSpPr>
          <p:nvPr>
            <p:ph sz="half" idx="2"/>
          </p:nvPr>
        </p:nvSpPr>
        <p:spPr>
          <a:xfrm>
            <a:off x="5579164" y="3021495"/>
            <a:ext cx="3694839" cy="3019867"/>
          </a:xfrm>
        </p:spPr>
        <p:txBody>
          <a:bodyPr>
            <a:normAutofit/>
          </a:bodyPr>
          <a:lstStyle/>
          <a:p>
            <a:pPr marL="0" indent="0">
              <a:buNone/>
            </a:pPr>
            <a:r>
              <a:rPr lang="en-AU" sz="2800" u="sng" dirty="0"/>
              <a:t>Planned 2022-2023</a:t>
            </a:r>
          </a:p>
          <a:p>
            <a:r>
              <a:rPr lang="en-AU" sz="2400" dirty="0"/>
              <a:t>18 Clubs             </a:t>
            </a:r>
            <a:r>
              <a:rPr lang="en-AU" sz="6000" dirty="0">
                <a:latin typeface="Webdings" panose="05030102010509060703" pitchFamily="18" charset="2"/>
              </a:rPr>
              <a:t>a</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AU"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 Club	               </a:t>
            </a:r>
            <a:r>
              <a:rPr kumimoji="0" lang="en-AU" sz="3600" b="0" i="0" u="none" strike="noStrike" kern="1200" cap="none" spc="0" normalizeH="0" baseline="0" noProof="0" dirty="0">
                <a:ln>
                  <a:noFill/>
                </a:ln>
                <a:solidFill>
                  <a:prstClr val="black">
                    <a:lumMod val="75000"/>
                    <a:lumOff val="25000"/>
                  </a:prstClr>
                </a:solidFill>
                <a:effectLst/>
                <a:uLnTx/>
                <a:uFillTx/>
                <a:latin typeface="Webdings" panose="05030102010509060703" pitchFamily="18" charset="2"/>
                <a:ea typeface="+mn-ea"/>
                <a:cs typeface="+mn-cs"/>
              </a:rPr>
              <a:t>r</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AU"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3 Clubs				 </a:t>
            </a:r>
            <a:r>
              <a:rPr kumimoji="0" lang="en-AU" sz="4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AU" sz="3600" b="0" i="0" u="none" strike="noStrike" kern="1200" cap="none" spc="0" normalizeH="0" baseline="0" noProof="0" dirty="0">
              <a:ln>
                <a:noFill/>
              </a:ln>
              <a:solidFill>
                <a:prstClr val="black">
                  <a:lumMod val="75000"/>
                  <a:lumOff val="25000"/>
                </a:prstClr>
              </a:solidFill>
              <a:effectLst/>
              <a:uLnTx/>
              <a:uFillTx/>
              <a:latin typeface="Webdings" panose="05030102010509060703" pitchFamily="18" charset="2"/>
              <a:ea typeface="+mn-ea"/>
              <a:cs typeface="+mn-cs"/>
            </a:endParaRPr>
          </a:p>
          <a:p>
            <a:endParaRPr lang="en-AU" sz="6000" dirty="0">
              <a:latin typeface="Webdings" panose="05030102010509060703" pitchFamily="18" charset="2"/>
            </a:endParaRPr>
          </a:p>
          <a:p>
            <a:pPr marL="0" indent="0">
              <a:buNone/>
            </a:pPr>
            <a:endParaRPr lang="en-AU" sz="2800" u="sng" dirty="0"/>
          </a:p>
        </p:txBody>
      </p:sp>
      <p:sp>
        <p:nvSpPr>
          <p:cNvPr id="5" name="TextBox 4">
            <a:extLst>
              <a:ext uri="{FF2B5EF4-FFF2-40B4-BE49-F238E27FC236}">
                <a16:creationId xmlns:a16="http://schemas.microsoft.com/office/drawing/2014/main" id="{8FD3C10B-E9D7-AB9B-6EB1-AEDDA4F1D971}"/>
              </a:ext>
            </a:extLst>
          </p:cNvPr>
          <p:cNvSpPr txBox="1"/>
          <p:nvPr/>
        </p:nvSpPr>
        <p:spPr>
          <a:xfrm>
            <a:off x="703497" y="882134"/>
            <a:ext cx="9619945" cy="707886"/>
          </a:xfrm>
          <a:prstGeom prst="rect">
            <a:avLst/>
          </a:prstGeom>
          <a:solidFill>
            <a:schemeClr val="accent1">
              <a:lumMod val="75000"/>
            </a:schemeClr>
          </a:solidFill>
        </p:spPr>
        <p:txBody>
          <a:bodyPr wrap="square" rtlCol="0">
            <a:spAutoFit/>
          </a:bodyPr>
          <a:lstStyle/>
          <a:p>
            <a:r>
              <a:rPr lang="en-AU" sz="4000" b="1" dirty="0">
                <a:solidFill>
                  <a:schemeClr val="bg1"/>
                </a:solidFill>
                <a:latin typeface="+mj-lt"/>
                <a:ea typeface="+mj-ea"/>
                <a:cs typeface="+mj-cs"/>
              </a:rPr>
              <a:t>District 9810 International Survey 2022</a:t>
            </a:r>
          </a:p>
        </p:txBody>
      </p:sp>
    </p:spTree>
    <p:extLst>
      <p:ext uri="{BB962C8B-B14F-4D97-AF65-F5344CB8AC3E}">
        <p14:creationId xmlns:p14="http://schemas.microsoft.com/office/powerpoint/2010/main" val="71634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4B0A-CB94-1831-B594-DC40F468FAC9}"/>
              </a:ext>
            </a:extLst>
          </p:cNvPr>
          <p:cNvSpPr>
            <a:spLocks noGrp="1"/>
          </p:cNvSpPr>
          <p:nvPr>
            <p:ph type="ctrTitle"/>
          </p:nvPr>
        </p:nvSpPr>
        <p:spPr/>
        <p:txBody>
          <a:bodyPr/>
          <a:lstStyle/>
          <a:p>
            <a:pPr algn="ctr"/>
            <a:r>
              <a:rPr lang="en-AU" b="1" dirty="0"/>
              <a:t>Foundation Segment</a:t>
            </a:r>
          </a:p>
        </p:txBody>
      </p:sp>
    </p:spTree>
    <p:extLst>
      <p:ext uri="{BB962C8B-B14F-4D97-AF65-F5344CB8AC3E}">
        <p14:creationId xmlns:p14="http://schemas.microsoft.com/office/powerpoint/2010/main" val="177556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B1A8C4-A412-47D7-81C2-E94B60F444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243F0-0414-44F2-B4F5-C7B0E760693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40F5AE2-6E7E-4B6D-A2D7-6D0D61983BE8}"/>
              </a:ext>
            </a:extLst>
          </p:cNvPr>
          <p:cNvSpPr txBox="1"/>
          <p:nvPr/>
        </p:nvSpPr>
        <p:spPr>
          <a:xfrm>
            <a:off x="1892968" y="2235679"/>
            <a:ext cx="9946106"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David Alexander 	Chair</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John Barnes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Giving, </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Paul Harris Society; Bequests</a:t>
            </a:r>
            <a:endPar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Graham Richardson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Grants</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Gus </a:t>
            </a: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mn-cs"/>
              </a:rPr>
              <a:t>Rozycki</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	Grants Modernization </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David Grieve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Polio</a:t>
            </a: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Ian Donald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Centurion</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Andrew Brownlie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Stewardship</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mn-cs"/>
              </a:rPr>
              <a:t>Kehela</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 Vandenberg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Alumni</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Dr Jane Mulcahy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Peace Scholars </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 Scholarships</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Rotaract Invitee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Project Liaison</a:t>
            </a:r>
          </a:p>
          <a:p>
            <a:pPr marL="0" marR="0" lvl="0" indent="0" algn="l" defTabSz="914400" rtl="0" eaLnBrk="1" fontAlgn="auto" latinLnBrk="0" hangingPunct="1">
              <a:lnSpc>
                <a:spcPct val="100000"/>
              </a:lnSpc>
              <a:spcBef>
                <a:spcPts val="0"/>
              </a:spcBef>
              <a:spcAft>
                <a:spcPts val="0"/>
              </a:spcAft>
              <a:buClrTx/>
              <a:buSzTx/>
              <a:buFontTx/>
              <a:buNone/>
              <a:tabLst>
                <a:tab pos="3144838" algn="l"/>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Tony Stokes	</a:t>
            </a:r>
            <a:r>
              <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rPr>
              <a:t>District Resource Network </a:t>
            </a:r>
          </a:p>
        </p:txBody>
      </p:sp>
      <p:sp>
        <p:nvSpPr>
          <p:cNvPr id="6" name="TextBox 5">
            <a:extLst>
              <a:ext uri="{FF2B5EF4-FFF2-40B4-BE49-F238E27FC236}">
                <a16:creationId xmlns:a16="http://schemas.microsoft.com/office/drawing/2014/main" id="{105FAF33-4481-4D4F-B559-35557504E5A4}"/>
              </a:ext>
            </a:extLst>
          </p:cNvPr>
          <p:cNvSpPr txBox="1"/>
          <p:nvPr/>
        </p:nvSpPr>
        <p:spPr>
          <a:xfrm>
            <a:off x="3782291" y="457203"/>
            <a:ext cx="80567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D9810 2023/24 Foundation Team</a:t>
            </a:r>
          </a:p>
        </p:txBody>
      </p:sp>
      <p:sp>
        <p:nvSpPr>
          <p:cNvPr id="7" name="Rectangle 6">
            <a:extLst>
              <a:ext uri="{FF2B5EF4-FFF2-40B4-BE49-F238E27FC236}">
                <a16:creationId xmlns:a16="http://schemas.microsoft.com/office/drawing/2014/main" id="{90E80D41-27AB-4196-9B8A-6D5681AD08F7}"/>
              </a:ext>
            </a:extLst>
          </p:cNvPr>
          <p:cNvSpPr/>
          <p:nvPr/>
        </p:nvSpPr>
        <p:spPr>
          <a:xfrm>
            <a:off x="1803235" y="1526011"/>
            <a:ext cx="3167215" cy="433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2ED754D-39BE-45FF-A703-0B73836954B7}"/>
              </a:ext>
            </a:extLst>
          </p:cNvPr>
          <p:cNvSpPr/>
          <p:nvPr/>
        </p:nvSpPr>
        <p:spPr>
          <a:xfrm>
            <a:off x="5054873" y="1517073"/>
            <a:ext cx="2166679" cy="464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9AC314D-3AC5-4E23-8396-0FA51C8BDE75}"/>
              </a:ext>
            </a:extLst>
          </p:cNvPr>
          <p:cNvSpPr txBox="1"/>
          <p:nvPr/>
        </p:nvSpPr>
        <p:spPr>
          <a:xfrm>
            <a:off x="1850000" y="1517073"/>
            <a:ext cx="316721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Your Rotary Club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EE543F6-ED75-42FF-A1CC-11B6B57C3C35}"/>
              </a:ext>
            </a:extLst>
          </p:cNvPr>
          <p:cNvSpPr txBox="1"/>
          <p:nvPr/>
        </p:nvSpPr>
        <p:spPr>
          <a:xfrm>
            <a:off x="4968241" y="1511819"/>
            <a:ext cx="24384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AU"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Your Rotarians!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64263A-6332-6A49-9FEB-92636DAEDB24}"/>
              </a:ext>
            </a:extLst>
          </p:cNvPr>
          <p:cNvSpPr txBox="1"/>
          <p:nvPr/>
        </p:nvSpPr>
        <p:spPr>
          <a:xfrm>
            <a:off x="8045722" y="1526011"/>
            <a:ext cx="46339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Calibri" panose="020F0502020204030204"/>
                <a:ea typeface="+mn-ea"/>
                <a:cs typeface="+mn-cs"/>
              </a:rPr>
              <a:t>Our focus – is your success!</a:t>
            </a:r>
          </a:p>
        </p:txBody>
      </p:sp>
      <p:sp>
        <p:nvSpPr>
          <p:cNvPr id="12" name="Freeform: Shape 11">
            <a:extLst>
              <a:ext uri="{FF2B5EF4-FFF2-40B4-BE49-F238E27FC236}">
                <a16:creationId xmlns:a16="http://schemas.microsoft.com/office/drawing/2014/main" id="{B988BC11-B008-3DB3-EBAD-65E4BDA480DD}"/>
              </a:ext>
            </a:extLst>
          </p:cNvPr>
          <p:cNvSpPr/>
          <p:nvPr/>
        </p:nvSpPr>
        <p:spPr>
          <a:xfrm>
            <a:off x="7633458" y="1398056"/>
            <a:ext cx="4037196" cy="737354"/>
          </a:xfrm>
          <a:custGeom>
            <a:avLst/>
            <a:gdLst>
              <a:gd name="connsiteX0" fmla="*/ 230382 w 4037196"/>
              <a:gd name="connsiteY0" fmla="*/ 263104 h 737354"/>
              <a:gd name="connsiteX1" fmla="*/ 718062 w 4037196"/>
              <a:gd name="connsiteY1" fmla="*/ 49744 h 737354"/>
              <a:gd name="connsiteX2" fmla="*/ 3583182 w 4037196"/>
              <a:gd name="connsiteY2" fmla="*/ 49744 h 737354"/>
              <a:gd name="connsiteX3" fmla="*/ 3720342 w 4037196"/>
              <a:gd name="connsiteY3" fmla="*/ 598384 h 737354"/>
              <a:gd name="connsiteX4" fmla="*/ 535182 w 4037196"/>
              <a:gd name="connsiteY4" fmla="*/ 720304 h 737354"/>
              <a:gd name="connsiteX5" fmla="*/ 32262 w 4037196"/>
              <a:gd name="connsiteY5" fmla="*/ 308824 h 73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7196" h="737354">
                <a:moveTo>
                  <a:pt x="230382" y="263104"/>
                </a:moveTo>
                <a:cubicBezTo>
                  <a:pt x="194822" y="174204"/>
                  <a:pt x="159262" y="85304"/>
                  <a:pt x="718062" y="49744"/>
                </a:cubicBezTo>
                <a:cubicBezTo>
                  <a:pt x="1276862" y="14184"/>
                  <a:pt x="3082802" y="-41696"/>
                  <a:pt x="3583182" y="49744"/>
                </a:cubicBezTo>
                <a:cubicBezTo>
                  <a:pt x="4083562" y="141184"/>
                  <a:pt x="4228342" y="486624"/>
                  <a:pt x="3720342" y="598384"/>
                </a:cubicBezTo>
                <a:cubicBezTo>
                  <a:pt x="3212342" y="710144"/>
                  <a:pt x="1149862" y="768564"/>
                  <a:pt x="535182" y="720304"/>
                </a:cubicBezTo>
                <a:cubicBezTo>
                  <a:pt x="-79498" y="672044"/>
                  <a:pt x="-23618" y="490434"/>
                  <a:pt x="32262" y="30882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38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2950</TotalTime>
  <Words>3418</Words>
  <Application>Microsoft Office PowerPoint</Application>
  <PresentationFormat>Widescreen</PresentationFormat>
  <Paragraphs>324</Paragraphs>
  <Slides>30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Calibri Light</vt:lpstr>
      <vt:lpstr>Times New Roman</vt:lpstr>
      <vt:lpstr>Trebuchet MS</vt:lpstr>
      <vt:lpstr>Webdings</vt:lpstr>
      <vt:lpstr>Wingdings 3</vt:lpstr>
      <vt:lpstr>Facet</vt:lpstr>
      <vt:lpstr>2_Office Theme</vt:lpstr>
      <vt:lpstr>Office Theme</vt:lpstr>
      <vt:lpstr>PowerPoint Presentation</vt:lpstr>
      <vt:lpstr>Learning Objectives:</vt:lpstr>
      <vt:lpstr>International Service Segment</vt:lpstr>
      <vt:lpstr>Why Support International Projects?</vt:lpstr>
      <vt:lpstr>    Great Need                       </vt:lpstr>
      <vt:lpstr>PowerPoint Presentation</vt:lpstr>
      <vt:lpstr>International Service Involvement</vt:lpstr>
      <vt:lpstr>Foundation Segment</vt:lpstr>
      <vt:lpstr>PowerPoint Presentation</vt:lpstr>
      <vt:lpstr>PowerPoint Presentation</vt:lpstr>
      <vt:lpstr>Giving to The Rotary Foundation</vt:lpstr>
      <vt:lpstr>Rotary Foundation Grant Projects</vt:lpstr>
      <vt:lpstr>(Original) District Grant Cycle</vt:lpstr>
      <vt:lpstr>(Modified) District Grant Cycle</vt:lpstr>
      <vt:lpstr>District Grant Proposal Form</vt:lpstr>
      <vt:lpstr>PowerPoint Presentation</vt:lpstr>
      <vt:lpstr>Prepare for Qualification</vt:lpstr>
      <vt:lpstr>Rotary Foundation Stewardship </vt:lpstr>
      <vt:lpstr>PowerPoint Presentation</vt:lpstr>
      <vt:lpstr>Foundation Programs </vt:lpstr>
      <vt:lpstr>PowerPoint Presentation</vt:lpstr>
      <vt:lpstr>PowerPoint Presentation</vt:lpstr>
      <vt:lpstr>PowerPoint Presentation</vt:lpstr>
      <vt:lpstr>District Resource Network</vt:lpstr>
      <vt:lpstr>What is the District Resource Network (DRN)?      </vt:lpstr>
      <vt:lpstr>How Can The District Resource Network Support Clubs?</vt:lpstr>
      <vt:lpstr>PowerPoint Presentation</vt:lpstr>
      <vt:lpstr>The Rotary Learning Centre</vt:lpstr>
      <vt:lpstr>The “4 Ps” of International Service</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clawton@melbpc.org.au</dc:creator>
  <cp:lastModifiedBy>David Alexander</cp:lastModifiedBy>
  <cp:revision>475</cp:revision>
  <cp:lastPrinted>2023-05-12T04:38:27Z</cp:lastPrinted>
  <dcterms:created xsi:type="dcterms:W3CDTF">2017-11-05T20:56:57Z</dcterms:created>
  <dcterms:modified xsi:type="dcterms:W3CDTF">2023-05-17T01:07:19Z</dcterms:modified>
</cp:coreProperties>
</file>